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93"/>
  </p:notesMasterIdLst>
  <p:sldIdLst>
    <p:sldId id="259" r:id="rId3"/>
    <p:sldId id="331" r:id="rId4"/>
    <p:sldId id="434" r:id="rId5"/>
    <p:sldId id="443" r:id="rId6"/>
    <p:sldId id="444" r:id="rId7"/>
    <p:sldId id="445" r:id="rId8"/>
    <p:sldId id="442" r:id="rId9"/>
    <p:sldId id="446" r:id="rId10"/>
    <p:sldId id="447" r:id="rId11"/>
    <p:sldId id="448" r:id="rId12"/>
    <p:sldId id="429" r:id="rId13"/>
    <p:sldId id="430" r:id="rId14"/>
    <p:sldId id="451" r:id="rId15"/>
    <p:sldId id="453" r:id="rId16"/>
    <p:sldId id="454" r:id="rId17"/>
    <p:sldId id="455" r:id="rId18"/>
    <p:sldId id="456" r:id="rId19"/>
    <p:sldId id="457" r:id="rId20"/>
    <p:sldId id="458" r:id="rId21"/>
    <p:sldId id="459" r:id="rId22"/>
    <p:sldId id="460" r:id="rId23"/>
    <p:sldId id="450" r:id="rId24"/>
    <p:sldId id="431" r:id="rId25"/>
    <p:sldId id="461" r:id="rId26"/>
    <p:sldId id="462" r:id="rId27"/>
    <p:sldId id="463" r:id="rId28"/>
    <p:sldId id="465" r:id="rId29"/>
    <p:sldId id="466" r:id="rId30"/>
    <p:sldId id="440" r:id="rId31"/>
    <p:sldId id="482" r:id="rId32"/>
    <p:sldId id="480" r:id="rId33"/>
    <p:sldId id="467" r:id="rId34"/>
    <p:sldId id="481" r:id="rId35"/>
    <p:sldId id="468" r:id="rId36"/>
    <p:sldId id="469" r:id="rId37"/>
    <p:sldId id="470" r:id="rId38"/>
    <p:sldId id="472" r:id="rId39"/>
    <p:sldId id="473" r:id="rId40"/>
    <p:sldId id="474" r:id="rId41"/>
    <p:sldId id="475" r:id="rId42"/>
    <p:sldId id="476" r:id="rId43"/>
    <p:sldId id="471" r:id="rId44"/>
    <p:sldId id="477" r:id="rId45"/>
    <p:sldId id="478" r:id="rId46"/>
    <p:sldId id="479" r:id="rId47"/>
    <p:sldId id="521" r:id="rId48"/>
    <p:sldId id="522" r:id="rId49"/>
    <p:sldId id="525" r:id="rId50"/>
    <p:sldId id="483" r:id="rId51"/>
    <p:sldId id="527" r:id="rId52"/>
    <p:sldId id="524" r:id="rId53"/>
    <p:sldId id="526" r:id="rId54"/>
    <p:sldId id="528" r:id="rId55"/>
    <p:sldId id="529" r:id="rId56"/>
    <p:sldId id="484" r:id="rId57"/>
    <p:sldId id="486" r:id="rId58"/>
    <p:sldId id="487" r:id="rId59"/>
    <p:sldId id="488" r:id="rId60"/>
    <p:sldId id="489" r:id="rId61"/>
    <p:sldId id="490" r:id="rId62"/>
    <p:sldId id="491" r:id="rId63"/>
    <p:sldId id="492" r:id="rId64"/>
    <p:sldId id="493" r:id="rId65"/>
    <p:sldId id="494" r:id="rId66"/>
    <p:sldId id="495" r:id="rId67"/>
    <p:sldId id="496" r:id="rId68"/>
    <p:sldId id="499" r:id="rId69"/>
    <p:sldId id="497" r:id="rId70"/>
    <p:sldId id="498" r:id="rId71"/>
    <p:sldId id="500" r:id="rId72"/>
    <p:sldId id="501" r:id="rId73"/>
    <p:sldId id="502" r:id="rId74"/>
    <p:sldId id="503" r:id="rId75"/>
    <p:sldId id="506" r:id="rId76"/>
    <p:sldId id="504" r:id="rId77"/>
    <p:sldId id="507" r:id="rId78"/>
    <p:sldId id="505" r:id="rId79"/>
    <p:sldId id="508" r:id="rId80"/>
    <p:sldId id="509" r:id="rId81"/>
    <p:sldId id="510" r:id="rId82"/>
    <p:sldId id="511" r:id="rId83"/>
    <p:sldId id="512" r:id="rId84"/>
    <p:sldId id="513" r:id="rId85"/>
    <p:sldId id="515" r:id="rId86"/>
    <p:sldId id="516" r:id="rId87"/>
    <p:sldId id="514" r:id="rId88"/>
    <p:sldId id="517" r:id="rId89"/>
    <p:sldId id="518" r:id="rId90"/>
    <p:sldId id="519" r:id="rId91"/>
    <p:sldId id="520" r:id="rId9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60" autoAdjust="0"/>
    <p:restoredTop sz="94838"/>
  </p:normalViewPr>
  <p:slideViewPr>
    <p:cSldViewPr snapToGrid="0" snapToObjects="1" showGuides="1">
      <p:cViewPr varScale="1">
        <p:scale>
          <a:sx n="143" d="100"/>
          <a:sy n="143" d="100"/>
        </p:scale>
        <p:origin x="656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presProps" Target="pres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2T05:01:33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1972 61 24575,'-33'37'0,"-1"0"0,0 0 0,0 0 0,1 0 0,-1 0 0,0 0 0,1 0 0,-1 0 0,0 0 0,0 0 0,0 0 0,1 0 0,-1 0 0,0 0 0,0 0 0,1 0 0,-1 0 0,0 0 0,-2 2 0,0 0 0,0-1 0,1 0 0,-1-1 0,1 1 0,0-2 0,1 0 0,2-1 0,-1 0 0,2-1 0,0-1 0,2-2 0,1 0-1364,-10 12 0,1-1 1,3-1-1,1-3 1,2-1-1,2-5 1,4-3 1363,-4 2 0,5-6 0,-1 2 0,-7 6 0,-1 3 0,2-2-106,8-7 1,1-1 0,-1 1 105,-4 4 0,-1 1 0,0 1 0,4-4 0,1 0 0,0-2 504,-10 10 1,3-3-505,9-8 0,1-2-115,0-1 1,1-1 114,-5 8 0,-1 3 4202,7-10-4202,4-5 3055,8-10-3055,1-1 1422,2-4-1422,1 1 0,0-3 0,2 1 0</inkml:trace>
  <inkml:trace contextRef="#ctx0" brushRef="#br0" timeOffset="1">322 1 24575,'3'9'0,"7"3"0,5 10 0,12 9 0,-6-5 0,2 1-1199,1-3 0,-1 0 1199,8 11 0,0 1-1063,3-5 1,1 1 1062,-12-6 0,-1 1 0,3 0-1045,5 2 1,2 0 0,0 0 1044,-1 2 0,-1 2 0,2-2 0,4 3 0,1 0 0,0 1-779,-9-6 0,2 0 0,-1 2 1,-1-2 778,1 0 0,-1 0 0,1-1 0,-1 2 0,2 1 0,-2 1 0,2-1 0,-1 1 0,-1-4 0,0 0 0,0 0 0,0 1 0,-1 1 0,0 1 0,-1-1 0,-1-1-276,2-1 0,-1-3 1,1 3 275,2 8 0,1 3 0,-3-3 46,-1-2 1,-2 0-47,-1-2 0,2 1 0,-2-1 0,4 5 0,-2-1 580,-1 2 1,-1-1-581,-3-6 0,0-1 1354,-4 0 0,0-1-1354,-2-5 0,0-2 2570,8 12-2570,-1-3 2417,-3-8-2417,0 5 1815,-1-6-1815,-3-1 834,0-2-834,0 0 0,-2-3 0,1-1 0,-5-2 0,5-1 0,-4 3 0,4-1 0,2 8 0,-4-7 0,2 8 0,-6-13 0,0 4 0,-2-6 0,0-1 0,-1-2 0,-2-1 0,1-1 0,-3 0 0,2-1 0,-2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2T06:01:15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1694 52 24575,'-29'32'0,"0"0"0,0 0 0,0-1 0,-1 1 0,2 0 0,-1 0 0,0-1 0,0 1 0,0 0 0,0 0 0,0 0 0,0 0 0,0-1 0,0 1 0,0 0 0,0 0 0,0-1 0,0 1 0,-2 2 0,0-1 0,1 0 0,-1-1 0,0 0 0,1 0 0,0 0 0,1-1 0,1-1 0,0-1 0,1 0 0,1 0 0,1-2 0,1-1-1364,-8 11 0,0-1 1,2-1-1,2-1 1,1-3-1,3-3 1,2-4 1363,-3 3 0,4-5 0,-1 0 0,-5 8 0,-1 0 0,1 0-106,7-8 1,2 0 0,-1 1 105,-5 4 0,0 1 0,0-1 0,3-1 0,1-1 0,1-1 504,-9 7 1,2-2-505,8-6 0,1-3-115,-1 0 1,2-2 114,-5 9 0,0 1 4202,5-8-4202,5-5 3055,6-8-3055,0-1 1422,2-3-1422,2 0 0,-1-2 0,2 0 0</inkml:trace>
  <inkml:trace contextRef="#ctx0" brushRef="#br0" timeOffset="1">276 1 24575,'4'7'0,"4"4"0,5 8 0,10 8 0,-5-5 0,2 1-1199,0-3 0,0 1 1199,6 9 0,1 1-1063,2-4 1,1 0 1062,-10-4 0,-1 0 0,2 0-1045,5 1 1,2 1 0,-1 1 1044,0 1 0,-1 0 0,1 1 0,4 1 0,0-1 0,1 2-779,-7-5 0,0 1 0,0 0 1,-1-1 778,1 0 0,0 0 0,-1-1 0,1 1 0,0 2 0,-1 0 0,1 0 0,0 0 0,0-2 0,-1-1 0,0 0 0,0 0 0,-1 2 0,0 1 0,-1-1 0,0-2-276,1 1 0,0-3 1,-1 1 275,4 8 0,-1 3 0,-2-3 46,-1-2 1,-1 0-47,-1-2 0,2 2 0,-3-2 0,4 5 0,-1 0 580,-1 0 1,-1 0-581,-3-6 0,0 0 1354,-3-1 0,0 1-1354,-2-6 0,-1-1 2570,8 10-2570,-1-2 2417,-3-7-2417,1 3 1815,-1-3-1815,-3-2 834,0-2-834,0 0 0,-2-2 0,1-1 0,-4-2 0,4 0 0,-3 1 0,2 0 0,4 7 0,-4-6 0,1 6 0,-5-10 0,-1 3 0,0-5 0,0 0 0,-2-3 0,-2-1 0,1 0 0,-1-1 0,0 0 0,-1-1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s://gradeup.co/stacks-i-12d755b7-c59a-11e5-9776-de767a2dfd2a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leetcode.com/problems/valid-parentheses/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check-for-balanced-parentheses-in-an-expression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23rf.com/photo_52465854_stock-vector-passengers-in-queue-waiting-check-in-counters-at-airport.html" TargetMode="Externa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kubernetes/kubernete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verfire.com/articles/queueing-in-the-linux-network-stack/" TargetMode="External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vger.kernel.org/~davem/skb.html" TargetMode="External"/><Relationship Id="rId4" Type="http://schemas.openxmlformats.org/officeDocument/2006/relationships/hyperlink" Target="http://en.wikipedia.org/wiki/Circular_buffer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pages.cs.wisc.edu/~remzi/OSTEP/cpu-sched-mlfq.pdf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pages.cs.wisc.edu/~remzi/OSTEP/cpu-sched-mlfq.pdf" TargetMode="Externa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/kubernetes/blob/master/pkg/scheduler/internal/queue/scheduling_queue.go#L112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hyperskill.org/learn/step/5355" TargetMode="External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rogramming.com/tutorial/modulus.html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ewrite.taleas.io/2018/11/14/why-inception-reminds-us-of-recursion/" TargetMode="External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ack_buffer_overflow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in-class lab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0C38EA-7704-2C47-8077-51CAE2F7E752}"/>
              </a:ext>
            </a:extLst>
          </p:cNvPr>
          <p:cNvSpPr txBox="1"/>
          <p:nvPr/>
        </p:nvSpPr>
        <p:spPr>
          <a:xfrm>
            <a:off x="561135" y="3234326"/>
            <a:ext cx="73420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Head 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US" sz="4000" dirty="0"/>
              <a:t>0 </a:t>
            </a:r>
            <a:r>
              <a:rPr lang="en-US" sz="4000" dirty="0">
                <a:sym typeface="Wingdings" pitchFamily="2" charset="2"/>
              </a:rPr>
              <a:t> 1  2  3  4  5</a:t>
            </a:r>
            <a:endParaRPr lang="en-US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E63764-C195-6742-8042-C78D77AD6A32}"/>
              </a:ext>
            </a:extLst>
          </p:cNvPr>
          <p:cNvSpPr txBox="1"/>
          <p:nvPr/>
        </p:nvSpPr>
        <p:spPr>
          <a:xfrm>
            <a:off x="7299463" y="440527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6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71FD0-A4AA-B041-9C8E-7EAA0D66C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50457" y="3885734"/>
            <a:ext cx="542365" cy="6056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8F5691-66B4-8343-826B-19DF43D95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716776" y="4507517"/>
            <a:ext cx="542365" cy="6056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C2C944-AAF6-8244-9220-6A5D861A554C}"/>
              </a:ext>
            </a:extLst>
          </p:cNvPr>
          <p:cNvSpPr txBox="1"/>
          <p:nvPr/>
        </p:nvSpPr>
        <p:spPr>
          <a:xfrm>
            <a:off x="6302079" y="441905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7</a:t>
            </a:r>
            <a:endParaRPr lang="en-US" sz="40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D3D5AA-39A9-D045-BBF3-A76E30351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773135" y="4478766"/>
            <a:ext cx="542365" cy="6056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12386B-C0C4-CB44-B302-D8B9593A434C}"/>
              </a:ext>
            </a:extLst>
          </p:cNvPr>
          <p:cNvSpPr txBox="1"/>
          <p:nvPr/>
        </p:nvSpPr>
        <p:spPr>
          <a:xfrm>
            <a:off x="5288461" y="440527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8</a:t>
            </a:r>
            <a:endParaRPr lang="en-US" sz="4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59B5989-ADBE-AE48-8423-EF0BA57CF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239773" y="3818411"/>
            <a:ext cx="542365" cy="605641"/>
          </a:xfrm>
          <a:prstGeom prst="rect">
            <a:avLst/>
          </a:prstGeom>
        </p:spPr>
      </p:pic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D02F870A-D31C-914A-99DE-42BDD4671B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5530" y="1017839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Given the head pointer (assuming with dummy head node)</a:t>
            </a:r>
          </a:p>
          <a:p>
            <a:r>
              <a:rPr lang="en-US" dirty="0"/>
              <a:t>Find whether the list has a loop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307776-AF8A-D942-9C4F-47BE5ADA0270}"/>
              </a:ext>
            </a:extLst>
          </p:cNvPr>
          <p:cNvCxnSpPr>
            <a:cxnSpLocks/>
          </p:cNvCxnSpPr>
          <p:nvPr/>
        </p:nvCxnSpPr>
        <p:spPr>
          <a:xfrm>
            <a:off x="3552517" y="2610566"/>
            <a:ext cx="0" cy="652491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1A9205F-BC6B-BE4F-B26E-1210DE008D58}"/>
              </a:ext>
            </a:extLst>
          </p:cNvPr>
          <p:cNvSpPr txBox="1"/>
          <p:nvPr/>
        </p:nvSpPr>
        <p:spPr>
          <a:xfrm>
            <a:off x="3005209" y="2449558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2575066-5FDE-F949-B30C-0829407673AF}"/>
              </a:ext>
            </a:extLst>
          </p:cNvPr>
          <p:cNvCxnSpPr>
            <a:cxnSpLocks/>
          </p:cNvCxnSpPr>
          <p:nvPr/>
        </p:nvCxnSpPr>
        <p:spPr>
          <a:xfrm flipV="1">
            <a:off x="4572000" y="3912132"/>
            <a:ext cx="0" cy="718726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C16C3BD-9AA7-B94E-AD3E-42A11598AB57}"/>
              </a:ext>
            </a:extLst>
          </p:cNvPr>
          <p:cNvSpPr txBox="1"/>
          <p:nvPr/>
        </p:nvSpPr>
        <p:spPr>
          <a:xfrm>
            <a:off x="4002734" y="4369248"/>
            <a:ext cx="55656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p1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30F150-F3BB-934C-9EEF-CCEE58B831A4}"/>
              </a:ext>
            </a:extLst>
          </p:cNvPr>
          <p:cNvCxnSpPr>
            <a:cxnSpLocks/>
          </p:cNvCxnSpPr>
          <p:nvPr/>
        </p:nvCxnSpPr>
        <p:spPr>
          <a:xfrm>
            <a:off x="4449006" y="2610566"/>
            <a:ext cx="0" cy="652491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BC7A1AE-28FB-FF4D-9493-A5B25E9B6B4F}"/>
              </a:ext>
            </a:extLst>
          </p:cNvPr>
          <p:cNvSpPr txBox="1"/>
          <p:nvPr/>
        </p:nvSpPr>
        <p:spPr>
          <a:xfrm>
            <a:off x="3875561" y="2449558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674E03-E63A-D646-ADDB-F090C99768F9}"/>
              </a:ext>
            </a:extLst>
          </p:cNvPr>
          <p:cNvCxnSpPr>
            <a:cxnSpLocks/>
          </p:cNvCxnSpPr>
          <p:nvPr/>
        </p:nvCxnSpPr>
        <p:spPr>
          <a:xfrm>
            <a:off x="6510212" y="2594705"/>
            <a:ext cx="0" cy="705285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AF56ED1-0CF9-0445-967E-CD1E94364B2A}"/>
              </a:ext>
            </a:extLst>
          </p:cNvPr>
          <p:cNvSpPr txBox="1"/>
          <p:nvPr/>
        </p:nvSpPr>
        <p:spPr>
          <a:xfrm>
            <a:off x="5901451" y="2424127"/>
            <a:ext cx="55656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p1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1A6B24-1754-CE41-B9AD-5EF5974EB2D4}"/>
              </a:ext>
            </a:extLst>
          </p:cNvPr>
          <p:cNvCxnSpPr>
            <a:cxnSpLocks/>
          </p:cNvCxnSpPr>
          <p:nvPr/>
        </p:nvCxnSpPr>
        <p:spPr>
          <a:xfrm>
            <a:off x="5542301" y="2610566"/>
            <a:ext cx="0" cy="652491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560D89E-5870-B64D-87A7-E6F40D924E37}"/>
              </a:ext>
            </a:extLst>
          </p:cNvPr>
          <p:cNvSpPr txBox="1"/>
          <p:nvPr/>
        </p:nvSpPr>
        <p:spPr>
          <a:xfrm>
            <a:off x="4971804" y="2449558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303437-D4D1-7A49-8E3F-A4734A67A863}"/>
              </a:ext>
            </a:extLst>
          </p:cNvPr>
          <p:cNvSpPr txBox="1"/>
          <p:nvPr/>
        </p:nvSpPr>
        <p:spPr>
          <a:xfrm>
            <a:off x="6940537" y="5331513"/>
            <a:ext cx="55656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p1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6750C9C-5141-C949-B55A-A0F3559F2172}"/>
              </a:ext>
            </a:extLst>
          </p:cNvPr>
          <p:cNvCxnSpPr>
            <a:cxnSpLocks/>
          </p:cNvCxnSpPr>
          <p:nvPr/>
        </p:nvCxnSpPr>
        <p:spPr>
          <a:xfrm flipV="1">
            <a:off x="7530353" y="5033336"/>
            <a:ext cx="0" cy="718726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1D192A2-481C-2147-9E24-F70B29C6D5B8}"/>
              </a:ext>
            </a:extLst>
          </p:cNvPr>
          <p:cNvCxnSpPr>
            <a:cxnSpLocks/>
          </p:cNvCxnSpPr>
          <p:nvPr/>
        </p:nvCxnSpPr>
        <p:spPr>
          <a:xfrm>
            <a:off x="2557805" y="2583202"/>
            <a:ext cx="0" cy="652491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0AE1E33-4B12-F245-B4E9-398C2B762471}"/>
              </a:ext>
            </a:extLst>
          </p:cNvPr>
          <p:cNvSpPr txBox="1"/>
          <p:nvPr/>
        </p:nvSpPr>
        <p:spPr>
          <a:xfrm>
            <a:off x="2010497" y="2422194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088DC77-F3DA-3D4E-8DA7-5D19127C8537}"/>
              </a:ext>
            </a:extLst>
          </p:cNvPr>
          <p:cNvCxnSpPr>
            <a:cxnSpLocks/>
          </p:cNvCxnSpPr>
          <p:nvPr/>
        </p:nvCxnSpPr>
        <p:spPr>
          <a:xfrm flipV="1">
            <a:off x="2618388" y="3912132"/>
            <a:ext cx="0" cy="718726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98F981F-655D-C842-A4A8-DBBFAB144F7F}"/>
              </a:ext>
            </a:extLst>
          </p:cNvPr>
          <p:cNvSpPr txBox="1"/>
          <p:nvPr/>
        </p:nvSpPr>
        <p:spPr>
          <a:xfrm>
            <a:off x="2049122" y="4369248"/>
            <a:ext cx="55656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427187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6" grpId="0"/>
      <p:bldP spid="26" grpId="1"/>
      <p:bldP spid="22" grpId="0"/>
      <p:bldP spid="22" grpId="1"/>
      <p:bldP spid="28" grpId="0"/>
      <p:bldP spid="28" grpId="1"/>
      <p:bldP spid="30" grpId="0"/>
      <p:bldP spid="33" grpId="0"/>
      <p:bldP spid="41" grpId="0"/>
      <p:bldP spid="41" grpId="1"/>
      <p:bldP spid="43" grpId="0"/>
      <p:bldP spid="4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last out</a:t>
            </a:r>
          </a:p>
          <a:p>
            <a:pPr lvl="1"/>
            <a:r>
              <a:rPr lang="en-US" dirty="0"/>
              <a:t>Usage: reverse a list, and </a:t>
            </a:r>
            <a:r>
              <a:rPr lang="en-US" dirty="0">
                <a:hlinkClick r:id="rId2"/>
              </a:rPr>
              <a:t>many others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ADT: Stack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3DFE6-750C-BE4B-80DA-735B55F79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470" y="2919376"/>
            <a:ext cx="5223059" cy="283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13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last out</a:t>
            </a:r>
          </a:p>
          <a:p>
            <a:pPr lvl="1"/>
            <a:endParaRPr lang="en-US" dirty="0"/>
          </a:p>
          <a:p>
            <a:r>
              <a:rPr lang="en-US" sz="2800" dirty="0"/>
              <a:t>Interface </a:t>
            </a:r>
            <a:r>
              <a:rPr lang="en-US" sz="2800" dirty="0">
                <a:sym typeface="Wingdings" pitchFamily="2" charset="2"/>
              </a:rPr>
              <a:t></a:t>
            </a:r>
            <a:endParaRPr lang="en-US" sz="2800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81CBD-7AE5-0740-8195-68D2B629C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295" y="1736725"/>
            <a:ext cx="4470400" cy="386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410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 Exercise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1CF30D-B5D1-D347-B56E-FC6BE654C4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Given a string containing just the characters '(', ')', '{', '}', '[' and ']', determine if the input string is valid.</a:t>
            </a:r>
          </a:p>
          <a:p>
            <a:endParaRPr lang="en-US" b="0" dirty="0"/>
          </a:p>
          <a:p>
            <a:r>
              <a:rPr lang="en-US" b="0" dirty="0"/>
              <a:t>An input string is valid if:</a:t>
            </a:r>
          </a:p>
          <a:p>
            <a:endParaRPr lang="en-US" sz="1600" b="0" dirty="0"/>
          </a:p>
          <a:p>
            <a:pPr lvl="1"/>
            <a:r>
              <a:rPr lang="en-US" sz="1800" b="0" dirty="0"/>
              <a:t>Open brackets must be closed by the same type of brackets</a:t>
            </a:r>
          </a:p>
          <a:p>
            <a:pPr lvl="1"/>
            <a:endParaRPr lang="en-US" sz="1800" b="0" dirty="0"/>
          </a:p>
          <a:p>
            <a:pPr lvl="1"/>
            <a:r>
              <a:rPr lang="en-US" sz="1800" b="0" dirty="0"/>
              <a:t>Open brackets must be closed in the correct order</a:t>
            </a:r>
          </a:p>
          <a:p>
            <a:pPr lvl="1"/>
            <a:endParaRPr lang="en-US" sz="1400" b="0" dirty="0"/>
          </a:p>
          <a:p>
            <a:r>
              <a:rPr lang="en-US" sz="1800" b="0" dirty="0"/>
              <a:t>An empty string is also considered valid.</a:t>
            </a:r>
            <a:br>
              <a:rPr lang="en-US" sz="1800" b="0" dirty="0"/>
            </a:br>
            <a:endParaRPr lang="en-US" sz="1800" b="0" dirty="0"/>
          </a:p>
          <a:p>
            <a:pPr lvl="1"/>
            <a:endParaRPr lang="en-US" sz="1800" b="0" dirty="0"/>
          </a:p>
          <a:p>
            <a:pPr lvl="1"/>
            <a:r>
              <a:rPr lang="en-US" sz="1800" dirty="0">
                <a:hlinkClick r:id="rId2"/>
              </a:rPr>
              <a:t>https://leetcode.com/problems/valid-parentheses/</a:t>
            </a:r>
            <a:endParaRPr lang="en-US" sz="1800" b="0" dirty="0"/>
          </a:p>
          <a:p>
            <a:pPr lvl="1"/>
            <a:endParaRPr lang="en-US" sz="1800" b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463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855527-95B7-2347-B8D3-CE4F839A7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 Exercise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C10CF9-6C72-5946-93BC-6DB07C1D8952}"/>
              </a:ext>
            </a:extLst>
          </p:cNvPr>
          <p:cNvSpPr/>
          <p:nvPr/>
        </p:nvSpPr>
        <p:spPr>
          <a:xfrm>
            <a:off x="1154322" y="1917558"/>
            <a:ext cx="13821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Input:</a:t>
            </a:r>
            <a:r>
              <a:rPr lang="en-US" dirty="0"/>
              <a:t> ( ) </a:t>
            </a:r>
          </a:p>
          <a:p>
            <a:r>
              <a:rPr lang="en-US" b="1" dirty="0"/>
              <a:t>Output:</a:t>
            </a:r>
            <a:r>
              <a:rPr lang="en-US" dirty="0"/>
              <a:t> true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6F2A2E-03CC-3744-9A6D-891BCF262562}"/>
              </a:ext>
            </a:extLst>
          </p:cNvPr>
          <p:cNvSpPr/>
          <p:nvPr/>
        </p:nvSpPr>
        <p:spPr>
          <a:xfrm>
            <a:off x="490934" y="2939534"/>
            <a:ext cx="15568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Input:</a:t>
            </a:r>
            <a:r>
              <a:rPr lang="en-US" dirty="0"/>
              <a:t> ( ) [ ] { } </a:t>
            </a:r>
          </a:p>
          <a:p>
            <a:r>
              <a:rPr lang="en-US" b="1" dirty="0"/>
              <a:t>Output:</a:t>
            </a:r>
            <a:r>
              <a:rPr lang="en-US" dirty="0"/>
              <a:t> true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ED2CDB-3419-4B43-942A-75534D027696}"/>
              </a:ext>
            </a:extLst>
          </p:cNvPr>
          <p:cNvSpPr/>
          <p:nvPr/>
        </p:nvSpPr>
        <p:spPr>
          <a:xfrm>
            <a:off x="3576640" y="1917557"/>
            <a:ext cx="1516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Input:</a:t>
            </a:r>
            <a:r>
              <a:rPr lang="en-US" dirty="0"/>
              <a:t> ( ] </a:t>
            </a:r>
          </a:p>
          <a:p>
            <a:r>
              <a:rPr lang="en-US" b="1" dirty="0"/>
              <a:t>Output:</a:t>
            </a:r>
            <a:r>
              <a:rPr lang="en-US" dirty="0"/>
              <a:t> false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9FC47-1EA8-F242-9CC8-CC6EB08A597E}"/>
              </a:ext>
            </a:extLst>
          </p:cNvPr>
          <p:cNvSpPr/>
          <p:nvPr/>
        </p:nvSpPr>
        <p:spPr>
          <a:xfrm>
            <a:off x="2865387" y="2939533"/>
            <a:ext cx="14225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Input:</a:t>
            </a:r>
            <a:r>
              <a:rPr lang="en-US" dirty="0"/>
              <a:t>  ( [ ) ]  </a:t>
            </a:r>
          </a:p>
          <a:p>
            <a:r>
              <a:rPr lang="en-US" b="1" dirty="0"/>
              <a:t>Output:</a:t>
            </a:r>
            <a:r>
              <a:rPr lang="en-US" dirty="0"/>
              <a:t> false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A6BC6A-C3A8-D640-B09A-F46BE8F41F88}"/>
              </a:ext>
            </a:extLst>
          </p:cNvPr>
          <p:cNvSpPr/>
          <p:nvPr/>
        </p:nvSpPr>
        <p:spPr>
          <a:xfrm>
            <a:off x="5184055" y="3105834"/>
            <a:ext cx="13821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Input:</a:t>
            </a:r>
            <a:r>
              <a:rPr lang="en-US" dirty="0"/>
              <a:t> { [ ] }  </a:t>
            </a:r>
          </a:p>
          <a:p>
            <a:r>
              <a:rPr lang="en-US" b="1" dirty="0"/>
              <a:t>Output:</a:t>
            </a:r>
            <a:r>
              <a:rPr lang="en-US" dirty="0"/>
              <a:t> true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F7708C-4DBD-4F41-9250-EEF54B45C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284" y="475129"/>
            <a:ext cx="2588775" cy="2235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46A2B30-9CD8-A948-9DF1-576A82081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900" y="4669865"/>
            <a:ext cx="3479800" cy="14986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DFC2BBB-9B79-B140-B6D9-EF599A3BA80A}"/>
              </a:ext>
            </a:extLst>
          </p:cNvPr>
          <p:cNvSpPr/>
          <p:nvPr/>
        </p:nvSpPr>
        <p:spPr>
          <a:xfrm>
            <a:off x="2046220" y="2277997"/>
            <a:ext cx="472281" cy="27699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600" b="1" dirty="0">
                <a:solidFill>
                  <a:schemeClr val="bg2"/>
                </a:solidFill>
              </a:rPr>
              <a:t>Output:</a:t>
            </a:r>
            <a:r>
              <a:rPr lang="en-US" sz="600" dirty="0">
                <a:solidFill>
                  <a:schemeClr val="bg2"/>
                </a:solidFill>
              </a:rPr>
              <a:t> true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280020-689E-094F-90FF-530B76C38AF9}"/>
              </a:ext>
            </a:extLst>
          </p:cNvPr>
          <p:cNvSpPr/>
          <p:nvPr/>
        </p:nvSpPr>
        <p:spPr>
          <a:xfrm>
            <a:off x="4413382" y="2240722"/>
            <a:ext cx="472281" cy="27699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600" b="1" dirty="0">
                <a:solidFill>
                  <a:schemeClr val="bg2"/>
                </a:solidFill>
              </a:rPr>
              <a:t>Output:</a:t>
            </a:r>
            <a:r>
              <a:rPr lang="en-US" sz="600" dirty="0">
                <a:solidFill>
                  <a:schemeClr val="bg2"/>
                </a:solidFill>
              </a:rPr>
              <a:t> true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FCA79D-B649-0942-AD67-E1D7EB148A31}"/>
              </a:ext>
            </a:extLst>
          </p:cNvPr>
          <p:cNvSpPr/>
          <p:nvPr/>
        </p:nvSpPr>
        <p:spPr>
          <a:xfrm>
            <a:off x="1373096" y="3312439"/>
            <a:ext cx="472281" cy="27699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600" b="1" dirty="0">
                <a:solidFill>
                  <a:schemeClr val="bg2"/>
                </a:solidFill>
              </a:rPr>
              <a:t>Output:</a:t>
            </a:r>
            <a:r>
              <a:rPr lang="en-US" sz="600" dirty="0">
                <a:solidFill>
                  <a:schemeClr val="bg2"/>
                </a:solidFill>
              </a:rPr>
              <a:t> true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AC092A-DB4C-F348-A03A-6B45AC011575}"/>
              </a:ext>
            </a:extLst>
          </p:cNvPr>
          <p:cNvSpPr/>
          <p:nvPr/>
        </p:nvSpPr>
        <p:spPr>
          <a:xfrm>
            <a:off x="3712884" y="3262698"/>
            <a:ext cx="472281" cy="27699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600" b="1" dirty="0">
                <a:solidFill>
                  <a:schemeClr val="bg2"/>
                </a:solidFill>
              </a:rPr>
              <a:t>Output:</a:t>
            </a:r>
            <a:r>
              <a:rPr lang="en-US" sz="600" dirty="0">
                <a:solidFill>
                  <a:schemeClr val="bg2"/>
                </a:solidFill>
              </a:rPr>
              <a:t> true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68E4CF-D2EB-B74C-87EF-098FFEE78648}"/>
              </a:ext>
            </a:extLst>
          </p:cNvPr>
          <p:cNvSpPr/>
          <p:nvPr/>
        </p:nvSpPr>
        <p:spPr>
          <a:xfrm>
            <a:off x="6038002" y="3475166"/>
            <a:ext cx="472281" cy="27699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600" b="1" dirty="0">
                <a:solidFill>
                  <a:schemeClr val="bg2"/>
                </a:solidFill>
              </a:rPr>
              <a:t>Output:</a:t>
            </a:r>
            <a:r>
              <a:rPr lang="en-US" sz="600" dirty="0">
                <a:solidFill>
                  <a:schemeClr val="bg2"/>
                </a:solidFill>
              </a:rPr>
              <a:t> true</a:t>
            </a:r>
          </a:p>
        </p:txBody>
      </p:sp>
    </p:spTree>
    <p:extLst>
      <p:ext uri="{BB962C8B-B14F-4D97-AF65-F5344CB8AC3E}">
        <p14:creationId xmlns:p14="http://schemas.microsoft.com/office/powerpoint/2010/main" val="71273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1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855527-95B7-2347-B8D3-CE4F839A7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 Exercise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6F2A2E-03CC-3744-9A6D-891BCF262562}"/>
              </a:ext>
            </a:extLst>
          </p:cNvPr>
          <p:cNvSpPr/>
          <p:nvPr/>
        </p:nvSpPr>
        <p:spPr>
          <a:xfrm>
            <a:off x="1396369" y="3298123"/>
            <a:ext cx="35205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Input:</a:t>
            </a:r>
            <a:r>
              <a:rPr lang="en-US" sz="3200" dirty="0"/>
              <a:t>    (  [    ]  )  {  }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F7708C-4DBD-4F41-9250-EEF54B45C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284" y="475129"/>
            <a:ext cx="2588775" cy="2235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E818C5-E487-D244-B07F-6647F81BA59B}"/>
              </a:ext>
            </a:extLst>
          </p:cNvPr>
          <p:cNvCxnSpPr>
            <a:cxnSpLocks/>
          </p:cNvCxnSpPr>
          <p:nvPr/>
        </p:nvCxnSpPr>
        <p:spPr>
          <a:xfrm flipV="1">
            <a:off x="2961216" y="3979764"/>
            <a:ext cx="0" cy="76256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7A0A8F8-6AAE-C143-9097-C2128917855B}"/>
              </a:ext>
            </a:extLst>
          </p:cNvPr>
          <p:cNvSpPr/>
          <p:nvPr/>
        </p:nvSpPr>
        <p:spPr>
          <a:xfrm>
            <a:off x="770179" y="5073134"/>
            <a:ext cx="15159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</a:t>
            </a:r>
            <a:r>
              <a:rPr lang="en-US" sz="3200" b="1" dirty="0">
                <a:solidFill>
                  <a:srgbClr val="FF0000"/>
                </a:solidFill>
              </a:rPr>
              <a:t>(</a:t>
            </a:r>
            <a:r>
              <a:rPr lang="en-US" sz="3200" b="1" dirty="0"/>
              <a:t> </a:t>
            </a:r>
            <a:endParaRPr lang="en-US" sz="3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EB0F05-E902-AA43-A4C7-7CEADDF7C1D9}"/>
              </a:ext>
            </a:extLst>
          </p:cNvPr>
          <p:cNvSpPr/>
          <p:nvPr/>
        </p:nvSpPr>
        <p:spPr>
          <a:xfrm>
            <a:off x="3056014" y="4445605"/>
            <a:ext cx="1034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push(‘</a:t>
            </a:r>
            <a:r>
              <a:rPr lang="en-US" b="1" dirty="0">
                <a:solidFill>
                  <a:srgbClr val="FF0000"/>
                </a:solidFill>
              </a:rPr>
              <a:t>(</a:t>
            </a:r>
            <a:r>
              <a:rPr lang="en-US" b="1" dirty="0"/>
              <a:t>‘) </a:t>
            </a:r>
          </a:p>
        </p:txBody>
      </p:sp>
    </p:spTree>
    <p:extLst>
      <p:ext uri="{BB962C8B-B14F-4D97-AF65-F5344CB8AC3E}">
        <p14:creationId xmlns:p14="http://schemas.microsoft.com/office/powerpoint/2010/main" val="1694208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855527-95B7-2347-B8D3-CE4F839A7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 Exercise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6F2A2E-03CC-3744-9A6D-891BCF262562}"/>
              </a:ext>
            </a:extLst>
          </p:cNvPr>
          <p:cNvSpPr/>
          <p:nvPr/>
        </p:nvSpPr>
        <p:spPr>
          <a:xfrm>
            <a:off x="1396369" y="3298123"/>
            <a:ext cx="35205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Input:</a:t>
            </a:r>
            <a:r>
              <a:rPr lang="en-US" sz="3200" dirty="0"/>
              <a:t>    (  [    ]  )  {  }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F7708C-4DBD-4F41-9250-EEF54B45C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284" y="475129"/>
            <a:ext cx="2588775" cy="2235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E818C5-E487-D244-B07F-6647F81BA59B}"/>
              </a:ext>
            </a:extLst>
          </p:cNvPr>
          <p:cNvCxnSpPr>
            <a:cxnSpLocks/>
          </p:cNvCxnSpPr>
          <p:nvPr/>
        </p:nvCxnSpPr>
        <p:spPr>
          <a:xfrm flipV="1">
            <a:off x="3257051" y="3912067"/>
            <a:ext cx="0" cy="76256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7A0A8F8-6AAE-C143-9097-C2128917855B}"/>
              </a:ext>
            </a:extLst>
          </p:cNvPr>
          <p:cNvSpPr/>
          <p:nvPr/>
        </p:nvSpPr>
        <p:spPr>
          <a:xfrm>
            <a:off x="770179" y="5073134"/>
            <a:ext cx="18349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(</a:t>
            </a:r>
            <a:r>
              <a:rPr lang="en-US" sz="3200" b="1" dirty="0">
                <a:solidFill>
                  <a:srgbClr val="FF0000"/>
                </a:solidFill>
              </a:rPr>
              <a:t>  [</a:t>
            </a:r>
            <a:r>
              <a:rPr lang="en-US" sz="3200" b="1" dirty="0"/>
              <a:t> </a:t>
            </a:r>
            <a:endParaRPr lang="en-US" sz="3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EB0F05-E902-AA43-A4C7-7CEADDF7C1D9}"/>
              </a:ext>
            </a:extLst>
          </p:cNvPr>
          <p:cNvSpPr/>
          <p:nvPr/>
        </p:nvSpPr>
        <p:spPr>
          <a:xfrm>
            <a:off x="3351849" y="4377908"/>
            <a:ext cx="1037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push(‘</a:t>
            </a:r>
            <a:r>
              <a:rPr lang="en-US" b="1" dirty="0">
                <a:solidFill>
                  <a:srgbClr val="FF0000"/>
                </a:solidFill>
              </a:rPr>
              <a:t>[</a:t>
            </a:r>
            <a:r>
              <a:rPr lang="en-US" b="1" dirty="0"/>
              <a:t>‘) </a:t>
            </a:r>
          </a:p>
        </p:txBody>
      </p:sp>
    </p:spTree>
    <p:extLst>
      <p:ext uri="{BB962C8B-B14F-4D97-AF65-F5344CB8AC3E}">
        <p14:creationId xmlns:p14="http://schemas.microsoft.com/office/powerpoint/2010/main" val="1718756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855527-95B7-2347-B8D3-CE4F839A7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 Exercise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6F2A2E-03CC-3744-9A6D-891BCF262562}"/>
              </a:ext>
            </a:extLst>
          </p:cNvPr>
          <p:cNvSpPr/>
          <p:nvPr/>
        </p:nvSpPr>
        <p:spPr>
          <a:xfrm>
            <a:off x="1396369" y="3298123"/>
            <a:ext cx="35205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Input:</a:t>
            </a:r>
            <a:r>
              <a:rPr lang="en-US" sz="3200" dirty="0"/>
              <a:t>    (  [    ]  )  {  }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F7708C-4DBD-4F41-9250-EEF54B45C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284" y="475129"/>
            <a:ext cx="2588775" cy="2235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E818C5-E487-D244-B07F-6647F81BA59B}"/>
              </a:ext>
            </a:extLst>
          </p:cNvPr>
          <p:cNvCxnSpPr>
            <a:cxnSpLocks/>
          </p:cNvCxnSpPr>
          <p:nvPr/>
        </p:nvCxnSpPr>
        <p:spPr>
          <a:xfrm flipV="1">
            <a:off x="3714251" y="3912067"/>
            <a:ext cx="0" cy="76256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7A0A8F8-6AAE-C143-9097-C2128917855B}"/>
              </a:ext>
            </a:extLst>
          </p:cNvPr>
          <p:cNvSpPr/>
          <p:nvPr/>
        </p:nvSpPr>
        <p:spPr>
          <a:xfrm>
            <a:off x="770179" y="5073134"/>
            <a:ext cx="15159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( </a:t>
            </a:r>
            <a:endParaRPr lang="en-US" sz="3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EB0F05-E902-AA43-A4C7-7CEADDF7C1D9}"/>
              </a:ext>
            </a:extLst>
          </p:cNvPr>
          <p:cNvSpPr/>
          <p:nvPr/>
        </p:nvSpPr>
        <p:spPr>
          <a:xfrm>
            <a:off x="3809049" y="4377908"/>
            <a:ext cx="998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pop (‘</a:t>
            </a:r>
            <a:r>
              <a:rPr lang="en-US" b="1" dirty="0">
                <a:solidFill>
                  <a:srgbClr val="FF0000"/>
                </a:solidFill>
              </a:rPr>
              <a:t>[</a:t>
            </a:r>
            <a:r>
              <a:rPr lang="en-US" b="1" dirty="0"/>
              <a:t>‘) </a:t>
            </a:r>
          </a:p>
        </p:txBody>
      </p:sp>
    </p:spTree>
    <p:extLst>
      <p:ext uri="{BB962C8B-B14F-4D97-AF65-F5344CB8AC3E}">
        <p14:creationId xmlns:p14="http://schemas.microsoft.com/office/powerpoint/2010/main" val="2498243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855527-95B7-2347-B8D3-CE4F839A7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 Exercise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6F2A2E-03CC-3744-9A6D-891BCF262562}"/>
              </a:ext>
            </a:extLst>
          </p:cNvPr>
          <p:cNvSpPr/>
          <p:nvPr/>
        </p:nvSpPr>
        <p:spPr>
          <a:xfrm>
            <a:off x="1396369" y="3298123"/>
            <a:ext cx="35205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Input:</a:t>
            </a:r>
            <a:r>
              <a:rPr lang="en-US" sz="3200" dirty="0"/>
              <a:t>    (  [    ]  )  {  }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F7708C-4DBD-4F41-9250-EEF54B45C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284" y="475129"/>
            <a:ext cx="2588775" cy="2235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E818C5-E487-D244-B07F-6647F81BA59B}"/>
              </a:ext>
            </a:extLst>
          </p:cNvPr>
          <p:cNvCxnSpPr>
            <a:cxnSpLocks/>
          </p:cNvCxnSpPr>
          <p:nvPr/>
        </p:nvCxnSpPr>
        <p:spPr>
          <a:xfrm flipV="1">
            <a:off x="4045945" y="3912067"/>
            <a:ext cx="0" cy="76256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7A0A8F8-6AAE-C143-9097-C2128917855B}"/>
              </a:ext>
            </a:extLst>
          </p:cNvPr>
          <p:cNvSpPr/>
          <p:nvPr/>
        </p:nvSpPr>
        <p:spPr>
          <a:xfrm>
            <a:off x="770179" y="5073134"/>
            <a:ext cx="13876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 </a:t>
            </a:r>
            <a:endParaRPr lang="en-US" sz="3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EB0F05-E902-AA43-A4C7-7CEADDF7C1D9}"/>
              </a:ext>
            </a:extLst>
          </p:cNvPr>
          <p:cNvSpPr/>
          <p:nvPr/>
        </p:nvSpPr>
        <p:spPr>
          <a:xfrm>
            <a:off x="4140743" y="4377908"/>
            <a:ext cx="99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pop (‘</a:t>
            </a:r>
            <a:r>
              <a:rPr lang="en-US" b="1" dirty="0">
                <a:solidFill>
                  <a:srgbClr val="FF0000"/>
                </a:solidFill>
              </a:rPr>
              <a:t>(</a:t>
            </a:r>
            <a:r>
              <a:rPr lang="en-US" b="1" dirty="0"/>
              <a:t>‘) </a:t>
            </a:r>
          </a:p>
        </p:txBody>
      </p:sp>
    </p:spTree>
    <p:extLst>
      <p:ext uri="{BB962C8B-B14F-4D97-AF65-F5344CB8AC3E}">
        <p14:creationId xmlns:p14="http://schemas.microsoft.com/office/powerpoint/2010/main" val="3695481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855527-95B7-2347-B8D3-CE4F839A7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 Exercise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6F2A2E-03CC-3744-9A6D-891BCF262562}"/>
              </a:ext>
            </a:extLst>
          </p:cNvPr>
          <p:cNvSpPr/>
          <p:nvPr/>
        </p:nvSpPr>
        <p:spPr>
          <a:xfrm>
            <a:off x="1396369" y="3298123"/>
            <a:ext cx="35205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Input:</a:t>
            </a:r>
            <a:r>
              <a:rPr lang="en-US" sz="3200" dirty="0"/>
              <a:t>    (  [    ]  )  {  }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F7708C-4DBD-4F41-9250-EEF54B45C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284" y="475129"/>
            <a:ext cx="2588775" cy="2235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E818C5-E487-D244-B07F-6647F81BA59B}"/>
              </a:ext>
            </a:extLst>
          </p:cNvPr>
          <p:cNvCxnSpPr>
            <a:cxnSpLocks/>
          </p:cNvCxnSpPr>
          <p:nvPr/>
        </p:nvCxnSpPr>
        <p:spPr>
          <a:xfrm flipV="1">
            <a:off x="4359711" y="3979764"/>
            <a:ext cx="0" cy="76256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7A0A8F8-6AAE-C143-9097-C2128917855B}"/>
              </a:ext>
            </a:extLst>
          </p:cNvPr>
          <p:cNvSpPr/>
          <p:nvPr/>
        </p:nvSpPr>
        <p:spPr>
          <a:xfrm>
            <a:off x="770179" y="5073134"/>
            <a:ext cx="15287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</a:t>
            </a:r>
            <a:r>
              <a:rPr lang="en-US" sz="3200" b="1" dirty="0">
                <a:solidFill>
                  <a:srgbClr val="FF0000"/>
                </a:solidFill>
              </a:rPr>
              <a:t>{</a:t>
            </a:r>
            <a:r>
              <a:rPr lang="en-US" sz="3200" b="1" dirty="0"/>
              <a:t> </a:t>
            </a:r>
            <a:endParaRPr lang="en-US" sz="3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EB0F05-E902-AA43-A4C7-7CEADDF7C1D9}"/>
              </a:ext>
            </a:extLst>
          </p:cNvPr>
          <p:cNvSpPr/>
          <p:nvPr/>
        </p:nvSpPr>
        <p:spPr>
          <a:xfrm>
            <a:off x="4454509" y="4445605"/>
            <a:ext cx="1042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push(‘</a:t>
            </a:r>
            <a:r>
              <a:rPr lang="en-US" b="1" dirty="0">
                <a:solidFill>
                  <a:srgbClr val="FF0000"/>
                </a:solidFill>
              </a:rPr>
              <a:t>{</a:t>
            </a:r>
            <a:r>
              <a:rPr lang="en-US" b="1" dirty="0"/>
              <a:t>‘) </a:t>
            </a:r>
          </a:p>
        </p:txBody>
      </p:sp>
    </p:spTree>
    <p:extLst>
      <p:ext uri="{BB962C8B-B14F-4D97-AF65-F5344CB8AC3E}">
        <p14:creationId xmlns:p14="http://schemas.microsoft.com/office/powerpoint/2010/main" val="2758384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9A4919-2B31-584A-9B86-5D9830B3EC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82616"/>
            <a:ext cx="8196210" cy="4015497"/>
          </a:xfrm>
        </p:spPr>
        <p:txBody>
          <a:bodyPr/>
          <a:lstStyle/>
          <a:p>
            <a:r>
              <a:rPr lang="en-US" dirty="0"/>
              <a:t>ADT: Stack, Queue (Tuesday)</a:t>
            </a:r>
          </a:p>
          <a:p>
            <a:endParaRPr lang="en-US" sz="1050" dirty="0"/>
          </a:p>
          <a:p>
            <a:r>
              <a:rPr lang="en-US" dirty="0"/>
              <a:t>Algorithms: recursion (Thursday)</a:t>
            </a:r>
          </a:p>
          <a:p>
            <a:endParaRPr lang="en-US" sz="1100" dirty="0"/>
          </a:p>
          <a:p>
            <a:r>
              <a:rPr lang="en-US" dirty="0"/>
              <a:t>Homework</a:t>
            </a:r>
          </a:p>
          <a:p>
            <a:pPr lvl="1"/>
            <a:r>
              <a:rPr lang="en-US" dirty="0"/>
              <a:t>Have your testing environment setup</a:t>
            </a:r>
          </a:p>
          <a:p>
            <a:pPr lvl="1"/>
            <a:r>
              <a:rPr lang="en-US" dirty="0"/>
              <a:t>No copy &amp; paste from browser to IDE/Editor</a:t>
            </a:r>
          </a:p>
          <a:p>
            <a:endParaRPr lang="en-US" sz="1000" dirty="0"/>
          </a:p>
          <a:p>
            <a:r>
              <a:rPr lang="en-US" dirty="0"/>
              <a:t>Comfortable with </a:t>
            </a:r>
            <a:r>
              <a:rPr lang="en-US" dirty="0" err="1"/>
              <a:t>CMake</a:t>
            </a:r>
            <a:r>
              <a:rPr lang="en-US" dirty="0"/>
              <a:t> &amp; </a:t>
            </a:r>
            <a:r>
              <a:rPr lang="en-US" dirty="0" err="1"/>
              <a:t>Googletest</a:t>
            </a:r>
            <a:endParaRPr lang="en-US" dirty="0"/>
          </a:p>
          <a:p>
            <a:endParaRPr lang="en-US" sz="800" dirty="0"/>
          </a:p>
          <a:p>
            <a:endParaRPr lang="en-US" sz="1000" dirty="0"/>
          </a:p>
          <a:p>
            <a:r>
              <a:rPr lang="en-US" dirty="0"/>
              <a:t>Midterm review</a:t>
            </a:r>
          </a:p>
          <a:p>
            <a:pPr lvl="1"/>
            <a:r>
              <a:rPr lang="en-US" b="0" dirty="0"/>
              <a:t>2</a:t>
            </a:r>
            <a:r>
              <a:rPr lang="en-US" b="0" baseline="30000" dirty="0"/>
              <a:t>nd</a:t>
            </a:r>
            <a:r>
              <a:rPr lang="en-US" b="0" dirty="0"/>
              <a:t> session of Thursday class</a:t>
            </a:r>
          </a:p>
          <a:p>
            <a:endParaRPr lang="en-US" sz="1100" b="0" dirty="0"/>
          </a:p>
          <a:p>
            <a:r>
              <a:rPr lang="en-US" dirty="0"/>
              <a:t>Study group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4223F4-2673-F54D-9ADD-D58A12D6C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by the end of this week (10/22, 10/24)</a:t>
            </a:r>
          </a:p>
        </p:txBody>
      </p:sp>
    </p:spTree>
    <p:extLst>
      <p:ext uri="{BB962C8B-B14F-4D97-AF65-F5344CB8AC3E}">
        <p14:creationId xmlns:p14="http://schemas.microsoft.com/office/powerpoint/2010/main" val="1532897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855527-95B7-2347-B8D3-CE4F839A7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 Exercise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6F2A2E-03CC-3744-9A6D-891BCF262562}"/>
              </a:ext>
            </a:extLst>
          </p:cNvPr>
          <p:cNvSpPr/>
          <p:nvPr/>
        </p:nvSpPr>
        <p:spPr>
          <a:xfrm>
            <a:off x="1396369" y="3298123"/>
            <a:ext cx="35205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Input:</a:t>
            </a:r>
            <a:r>
              <a:rPr lang="en-US" sz="3200" dirty="0"/>
              <a:t>    (  [    ]  )  {  }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F7708C-4DBD-4F41-9250-EEF54B45C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284" y="475129"/>
            <a:ext cx="2588775" cy="2235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E818C5-E487-D244-B07F-6647F81BA59B}"/>
              </a:ext>
            </a:extLst>
          </p:cNvPr>
          <p:cNvCxnSpPr>
            <a:cxnSpLocks/>
          </p:cNvCxnSpPr>
          <p:nvPr/>
        </p:nvCxnSpPr>
        <p:spPr>
          <a:xfrm flipV="1">
            <a:off x="4682441" y="3979764"/>
            <a:ext cx="0" cy="76256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7A0A8F8-6AAE-C143-9097-C2128917855B}"/>
              </a:ext>
            </a:extLst>
          </p:cNvPr>
          <p:cNvSpPr/>
          <p:nvPr/>
        </p:nvSpPr>
        <p:spPr>
          <a:xfrm>
            <a:off x="770179" y="5073134"/>
            <a:ext cx="13876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 </a:t>
            </a:r>
            <a:endParaRPr lang="en-US" sz="3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EB0F05-E902-AA43-A4C7-7CEADDF7C1D9}"/>
              </a:ext>
            </a:extLst>
          </p:cNvPr>
          <p:cNvSpPr/>
          <p:nvPr/>
        </p:nvSpPr>
        <p:spPr>
          <a:xfrm>
            <a:off x="4777239" y="4445605"/>
            <a:ext cx="950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pop(‘</a:t>
            </a:r>
            <a:r>
              <a:rPr lang="en-US" b="1" dirty="0">
                <a:solidFill>
                  <a:srgbClr val="FF0000"/>
                </a:solidFill>
              </a:rPr>
              <a:t>}</a:t>
            </a:r>
            <a:r>
              <a:rPr lang="en-US" b="1" dirty="0"/>
              <a:t>‘)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AE52E1-19BE-3D42-9477-33656EC25979}"/>
              </a:ext>
            </a:extLst>
          </p:cNvPr>
          <p:cNvSpPr txBox="1"/>
          <p:nvPr/>
        </p:nvSpPr>
        <p:spPr>
          <a:xfrm>
            <a:off x="2653553" y="5916706"/>
            <a:ext cx="4335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STACK EMPTY </a:t>
            </a:r>
            <a:r>
              <a:rPr lang="en-US" sz="2800" dirty="0">
                <a:solidFill>
                  <a:srgbClr val="FF0000"/>
                </a:solidFill>
                <a:sym typeface="Wingdings" pitchFamily="2" charset="2"/>
              </a:rPr>
              <a:t> return true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DAFB0F-3AFA-C04A-B2D7-D15C65487226}"/>
              </a:ext>
            </a:extLst>
          </p:cNvPr>
          <p:cNvSpPr txBox="1"/>
          <p:nvPr/>
        </p:nvSpPr>
        <p:spPr>
          <a:xfrm>
            <a:off x="6221506" y="50560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32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855527-95B7-2347-B8D3-CE4F839A7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 Exercise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6F2A2E-03CC-3744-9A6D-891BCF262562}"/>
              </a:ext>
            </a:extLst>
          </p:cNvPr>
          <p:cNvSpPr/>
          <p:nvPr/>
        </p:nvSpPr>
        <p:spPr>
          <a:xfrm>
            <a:off x="1083941" y="2163301"/>
            <a:ext cx="36824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Input:</a:t>
            </a:r>
            <a:r>
              <a:rPr lang="en-US" sz="3200" dirty="0"/>
              <a:t>    (  [    }  )  {  }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F7708C-4DBD-4F41-9250-EEF54B45C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284" y="475129"/>
            <a:ext cx="2588775" cy="2235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7A0A8F8-6AAE-C143-9097-C2128917855B}"/>
              </a:ext>
            </a:extLst>
          </p:cNvPr>
          <p:cNvSpPr/>
          <p:nvPr/>
        </p:nvSpPr>
        <p:spPr>
          <a:xfrm>
            <a:off x="1083942" y="3517777"/>
            <a:ext cx="15159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</a:t>
            </a:r>
            <a:r>
              <a:rPr lang="en-US" sz="3200" b="1" dirty="0">
                <a:solidFill>
                  <a:srgbClr val="FF0000"/>
                </a:solidFill>
              </a:rPr>
              <a:t>(</a:t>
            </a:r>
            <a:r>
              <a:rPr lang="en-US" sz="3200" b="1" dirty="0"/>
              <a:t> </a:t>
            </a:r>
            <a:endParaRPr lang="en-US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016D69-286A-5D43-88B2-36A9E16D872E}"/>
              </a:ext>
            </a:extLst>
          </p:cNvPr>
          <p:cNvSpPr/>
          <p:nvPr/>
        </p:nvSpPr>
        <p:spPr>
          <a:xfrm>
            <a:off x="1083942" y="4023247"/>
            <a:ext cx="17419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</a:t>
            </a:r>
            <a:r>
              <a:rPr lang="en-US" sz="3200" b="1" dirty="0">
                <a:solidFill>
                  <a:srgbClr val="FF0000"/>
                </a:solidFill>
              </a:rPr>
              <a:t>( [</a:t>
            </a:r>
            <a:r>
              <a:rPr lang="en-US" sz="3200" b="1" dirty="0"/>
              <a:t> </a:t>
            </a:r>
            <a:endParaRPr lang="en-US" sz="3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787C33-475B-2D46-AD6A-A2B578A9CBAE}"/>
              </a:ext>
            </a:extLst>
          </p:cNvPr>
          <p:cNvSpPr/>
          <p:nvPr/>
        </p:nvSpPr>
        <p:spPr>
          <a:xfrm>
            <a:off x="1083942" y="4528717"/>
            <a:ext cx="20689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</a:t>
            </a:r>
            <a:r>
              <a:rPr lang="en-US" sz="3200" b="1" dirty="0">
                <a:solidFill>
                  <a:srgbClr val="FF0000"/>
                </a:solidFill>
              </a:rPr>
              <a:t>( [ } </a:t>
            </a:r>
            <a:r>
              <a:rPr lang="en-US" sz="3200" b="1" dirty="0"/>
              <a:t> </a:t>
            </a:r>
            <a:endParaRPr lang="en-US" sz="3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2E3805-51DF-824B-8D94-63C2FCD7D1D9}"/>
              </a:ext>
            </a:extLst>
          </p:cNvPr>
          <p:cNvSpPr/>
          <p:nvPr/>
        </p:nvSpPr>
        <p:spPr>
          <a:xfrm>
            <a:off x="1083942" y="5076048"/>
            <a:ext cx="22901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</a:t>
            </a:r>
            <a:r>
              <a:rPr lang="en-US" sz="3200" b="1" dirty="0">
                <a:solidFill>
                  <a:srgbClr val="FF0000"/>
                </a:solidFill>
              </a:rPr>
              <a:t>( [ } ) </a:t>
            </a:r>
            <a:r>
              <a:rPr lang="en-US" sz="3200" b="1" dirty="0"/>
              <a:t> </a:t>
            </a:r>
            <a:endParaRPr lang="en-US" sz="3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7BF727-0498-ED4B-9BA2-2D4D177710E0}"/>
              </a:ext>
            </a:extLst>
          </p:cNvPr>
          <p:cNvSpPr/>
          <p:nvPr/>
        </p:nvSpPr>
        <p:spPr>
          <a:xfrm>
            <a:off x="1083941" y="5623379"/>
            <a:ext cx="25242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</a:t>
            </a:r>
            <a:r>
              <a:rPr lang="en-US" sz="3200" b="1" dirty="0">
                <a:solidFill>
                  <a:srgbClr val="FF0000"/>
                </a:solidFill>
              </a:rPr>
              <a:t>( [ } ) { </a:t>
            </a:r>
            <a:r>
              <a:rPr lang="en-US" sz="3200" b="1" dirty="0"/>
              <a:t> </a:t>
            </a:r>
            <a:endParaRPr lang="en-US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674E65-9AE8-8549-B1BA-9C27DEBD8C7A}"/>
              </a:ext>
            </a:extLst>
          </p:cNvPr>
          <p:cNvSpPr/>
          <p:nvPr/>
        </p:nvSpPr>
        <p:spPr>
          <a:xfrm>
            <a:off x="1083942" y="6108790"/>
            <a:ext cx="22901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</a:t>
            </a:r>
            <a:r>
              <a:rPr lang="en-US" sz="3200" b="1" dirty="0">
                <a:solidFill>
                  <a:srgbClr val="FF0000"/>
                </a:solidFill>
              </a:rPr>
              <a:t>( [ } ) </a:t>
            </a:r>
            <a:r>
              <a:rPr lang="en-US" sz="3200" b="1" dirty="0"/>
              <a:t> </a:t>
            </a:r>
            <a:endParaRPr lang="en-US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EECBE4-23D4-A94D-A722-A38ED1E03AEE}"/>
              </a:ext>
            </a:extLst>
          </p:cNvPr>
          <p:cNvSpPr txBox="1"/>
          <p:nvPr/>
        </p:nvSpPr>
        <p:spPr>
          <a:xfrm>
            <a:off x="4114801" y="4346412"/>
            <a:ext cx="5001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STACK not empty </a:t>
            </a:r>
            <a:r>
              <a:rPr lang="en-US" sz="2800" dirty="0">
                <a:solidFill>
                  <a:srgbClr val="FF0000"/>
                </a:solidFill>
                <a:sym typeface="Wingdings" pitchFamily="2" charset="2"/>
              </a:rPr>
              <a:t> return false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59C7D0-0B05-804E-97C7-A14CE74B4FB6}"/>
              </a:ext>
            </a:extLst>
          </p:cNvPr>
          <p:cNvSpPr/>
          <p:nvPr/>
        </p:nvSpPr>
        <p:spPr>
          <a:xfrm>
            <a:off x="3782509" y="7822"/>
            <a:ext cx="6186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https://www.geeksforgeeks.org/check-for-balanced-parentheses-in-an-expression/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8418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/>
      <p:bldP spid="10" grpId="0"/>
      <p:bldP spid="11" grpId="0"/>
      <p:bldP spid="13" grpId="0"/>
      <p:bldP spid="14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B5B314-3E49-234D-8786-797441CB1C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1418851"/>
          </a:xfrm>
        </p:spPr>
        <p:txBody>
          <a:bodyPr/>
          <a:lstStyle/>
          <a:p>
            <a:r>
              <a:rPr lang="en-US" dirty="0"/>
              <a:t>Now let’s talk about implementation</a:t>
            </a:r>
          </a:p>
          <a:p>
            <a:endParaRPr lang="en-US" dirty="0"/>
          </a:p>
          <a:p>
            <a:r>
              <a:rPr lang="en-US" dirty="0"/>
              <a:t>Possible options?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183EB1-1FD1-D940-92DB-586C37219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B707B3D-D155-BF42-BFC7-2EF3F45D539F}"/>
              </a:ext>
            </a:extLst>
          </p:cNvPr>
          <p:cNvSpPr txBox="1">
            <a:spLocks/>
          </p:cNvSpPr>
          <p:nvPr/>
        </p:nvSpPr>
        <p:spPr>
          <a:xfrm>
            <a:off x="659305" y="3393141"/>
            <a:ext cx="8196210" cy="109817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Array</a:t>
            </a:r>
          </a:p>
          <a:p>
            <a:pPr lvl="2"/>
            <a:r>
              <a:rPr lang="en-US" dirty="0"/>
              <a:t>Primitive array T **</a:t>
            </a:r>
          </a:p>
          <a:p>
            <a:pPr lvl="2"/>
            <a:r>
              <a:rPr lang="en-US" dirty="0"/>
              <a:t>std::vector&lt;T*&gt;</a:t>
            </a:r>
          </a:p>
          <a:p>
            <a:pPr lvl="2"/>
            <a:r>
              <a:rPr lang="en-US" dirty="0"/>
              <a:t>Pros &amp; cons?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836F54B1-559C-354F-89B1-E00612273C0E}"/>
              </a:ext>
            </a:extLst>
          </p:cNvPr>
          <p:cNvSpPr txBox="1">
            <a:spLocks/>
          </p:cNvSpPr>
          <p:nvPr/>
        </p:nvSpPr>
        <p:spPr>
          <a:xfrm>
            <a:off x="671756" y="5091953"/>
            <a:ext cx="8196210" cy="109817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List (single linked list)</a:t>
            </a:r>
          </a:p>
          <a:p>
            <a:pPr lvl="2"/>
            <a:r>
              <a:rPr lang="en-US" dirty="0"/>
              <a:t>Pros &amp; cons?</a:t>
            </a:r>
          </a:p>
        </p:txBody>
      </p:sp>
    </p:spTree>
    <p:extLst>
      <p:ext uri="{BB962C8B-B14F-4D97-AF65-F5344CB8AC3E}">
        <p14:creationId xmlns:p14="http://schemas.microsoft.com/office/powerpoint/2010/main" val="292304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847514-F815-3C40-98D9-CC29065E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864" y="354106"/>
            <a:ext cx="3957502" cy="6149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235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D249D1-A4FF-FF42-92BB-684752ECC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289" y="185755"/>
            <a:ext cx="4070406" cy="64864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72B4B1E-D4DC-CE41-8EF1-BCE781F7D131}"/>
              </a:ext>
            </a:extLst>
          </p:cNvPr>
          <p:cNvSpPr/>
          <p:nvPr/>
        </p:nvSpPr>
        <p:spPr>
          <a:xfrm>
            <a:off x="1338361" y="3560698"/>
            <a:ext cx="367553" cy="36755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3BDABE-F5EB-5841-A8DC-E25343E6278A}"/>
              </a:ext>
            </a:extLst>
          </p:cNvPr>
          <p:cNvSpPr/>
          <p:nvPr/>
        </p:nvSpPr>
        <p:spPr>
          <a:xfrm>
            <a:off x="1705914" y="3560698"/>
            <a:ext cx="367553" cy="36755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2530A0-89A5-F74F-B994-65C16CA7B198}"/>
              </a:ext>
            </a:extLst>
          </p:cNvPr>
          <p:cNvSpPr/>
          <p:nvPr/>
        </p:nvSpPr>
        <p:spPr>
          <a:xfrm>
            <a:off x="2073467" y="3560697"/>
            <a:ext cx="367553" cy="36755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93681A-C150-1A4D-8EBF-BADA24E1E21D}"/>
              </a:ext>
            </a:extLst>
          </p:cNvPr>
          <p:cNvSpPr/>
          <p:nvPr/>
        </p:nvSpPr>
        <p:spPr>
          <a:xfrm>
            <a:off x="1348095" y="3560696"/>
            <a:ext cx="367553" cy="36755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96D615-31DF-CB44-89AF-067732939E61}"/>
              </a:ext>
            </a:extLst>
          </p:cNvPr>
          <p:cNvSpPr/>
          <p:nvPr/>
        </p:nvSpPr>
        <p:spPr>
          <a:xfrm>
            <a:off x="1729095" y="3560696"/>
            <a:ext cx="367553" cy="36755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A6BB07-A7F2-0144-8416-B1DB43B8D286}"/>
              </a:ext>
            </a:extLst>
          </p:cNvPr>
          <p:cNvSpPr/>
          <p:nvPr/>
        </p:nvSpPr>
        <p:spPr>
          <a:xfrm>
            <a:off x="2073467" y="3560696"/>
            <a:ext cx="367553" cy="36755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C5760E-2886-4E4B-A35F-DF254189244D}"/>
              </a:ext>
            </a:extLst>
          </p:cNvPr>
          <p:cNvSpPr/>
          <p:nvPr/>
        </p:nvSpPr>
        <p:spPr>
          <a:xfrm>
            <a:off x="2441020" y="3560696"/>
            <a:ext cx="367553" cy="36755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CABB3E-C15A-7F46-BFAF-53C0E36DC349}"/>
              </a:ext>
            </a:extLst>
          </p:cNvPr>
          <p:cNvSpPr/>
          <p:nvPr/>
        </p:nvSpPr>
        <p:spPr>
          <a:xfrm>
            <a:off x="2441020" y="3560696"/>
            <a:ext cx="367553" cy="36755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1D9A98-0FB1-FE46-89C8-2595860730CA}"/>
              </a:ext>
            </a:extLst>
          </p:cNvPr>
          <p:cNvSpPr txBox="1"/>
          <p:nvPr/>
        </p:nvSpPr>
        <p:spPr>
          <a:xfrm>
            <a:off x="436215" y="3543531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PUSH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9A5800-5330-3846-807E-F10F3E096DCF}"/>
              </a:ext>
            </a:extLst>
          </p:cNvPr>
          <p:cNvSpPr/>
          <p:nvPr/>
        </p:nvSpPr>
        <p:spPr>
          <a:xfrm>
            <a:off x="1338361" y="4665041"/>
            <a:ext cx="367553" cy="36755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FDA61E-BDC7-0740-90C5-3EFC57482337}"/>
              </a:ext>
            </a:extLst>
          </p:cNvPr>
          <p:cNvSpPr/>
          <p:nvPr/>
        </p:nvSpPr>
        <p:spPr>
          <a:xfrm>
            <a:off x="1705914" y="4665041"/>
            <a:ext cx="367553" cy="36755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E64BE2A-9C39-1140-BFB5-4CE6DF68983C}"/>
              </a:ext>
            </a:extLst>
          </p:cNvPr>
          <p:cNvSpPr/>
          <p:nvPr/>
        </p:nvSpPr>
        <p:spPr>
          <a:xfrm>
            <a:off x="2073467" y="4665040"/>
            <a:ext cx="367553" cy="36755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F476F1-271D-CE44-A7C7-9CA45D63885B}"/>
              </a:ext>
            </a:extLst>
          </p:cNvPr>
          <p:cNvSpPr/>
          <p:nvPr/>
        </p:nvSpPr>
        <p:spPr>
          <a:xfrm>
            <a:off x="1348095" y="4665039"/>
            <a:ext cx="367553" cy="36755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C2AADA-684D-7742-AEF6-5D355B6F71AA}"/>
              </a:ext>
            </a:extLst>
          </p:cNvPr>
          <p:cNvSpPr/>
          <p:nvPr/>
        </p:nvSpPr>
        <p:spPr>
          <a:xfrm>
            <a:off x="1729095" y="4665039"/>
            <a:ext cx="367553" cy="36755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6DB375-F358-8443-A16E-88529F7AE944}"/>
              </a:ext>
            </a:extLst>
          </p:cNvPr>
          <p:cNvSpPr/>
          <p:nvPr/>
        </p:nvSpPr>
        <p:spPr>
          <a:xfrm>
            <a:off x="2073467" y="4665039"/>
            <a:ext cx="367553" cy="36755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FCEC67-4AED-2344-87F5-E2529BFE4512}"/>
              </a:ext>
            </a:extLst>
          </p:cNvPr>
          <p:cNvSpPr/>
          <p:nvPr/>
        </p:nvSpPr>
        <p:spPr>
          <a:xfrm>
            <a:off x="2441020" y="4665039"/>
            <a:ext cx="367553" cy="36755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7022E9-FC1E-0540-8A08-6990669CD125}"/>
              </a:ext>
            </a:extLst>
          </p:cNvPr>
          <p:cNvSpPr/>
          <p:nvPr/>
        </p:nvSpPr>
        <p:spPr>
          <a:xfrm>
            <a:off x="2441020" y="4665039"/>
            <a:ext cx="367553" cy="36755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B07796-DCB2-314A-939E-D76DDA814D9C}"/>
              </a:ext>
            </a:extLst>
          </p:cNvPr>
          <p:cNvSpPr txBox="1"/>
          <p:nvPr/>
        </p:nvSpPr>
        <p:spPr>
          <a:xfrm>
            <a:off x="436215" y="4647874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D7E363-A819-0E49-9969-03CA3BC444BE}"/>
              </a:ext>
            </a:extLst>
          </p:cNvPr>
          <p:cNvSpPr txBox="1"/>
          <p:nvPr/>
        </p:nvSpPr>
        <p:spPr>
          <a:xfrm>
            <a:off x="1336287" y="4018928"/>
            <a:ext cx="147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0      1     2    3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9D476D-FCB7-7E43-B348-C7869F66FE9D}"/>
              </a:ext>
            </a:extLst>
          </p:cNvPr>
          <p:cNvSpPr txBox="1"/>
          <p:nvPr/>
        </p:nvSpPr>
        <p:spPr>
          <a:xfrm>
            <a:off x="1379497" y="5123271"/>
            <a:ext cx="147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0     1     2    3</a:t>
            </a:r>
          </a:p>
        </p:txBody>
      </p:sp>
    </p:spTree>
    <p:extLst>
      <p:ext uri="{BB962C8B-B14F-4D97-AF65-F5344CB8AC3E}">
        <p14:creationId xmlns:p14="http://schemas.microsoft.com/office/powerpoint/2010/main" val="311078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7" grpId="0" animBg="1"/>
      <p:bldP spid="18" grpId="0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/>
      <p:bldP spid="37" grpId="0"/>
      <p:bldP spid="3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Link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5724C2-5507-934F-ADF2-9720F2C2C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889" y="942975"/>
            <a:ext cx="4206240" cy="4972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9835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1233" y="1772584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Link</a:t>
            </a:r>
          </a:p>
          <a:p>
            <a:pPr marL="0" indent="0">
              <a:buNone/>
            </a:pPr>
            <a:r>
              <a:rPr lang="en-US" dirty="0"/>
              <a:t>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2" y="362555"/>
            <a:ext cx="8183759" cy="991998"/>
          </a:xfrm>
        </p:spPr>
        <p:txBody>
          <a:bodyPr/>
          <a:lstStyle/>
          <a:p>
            <a:r>
              <a:rPr lang="en-US" dirty="0"/>
              <a:t>ADT Stack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A28911-5A0A-8448-826F-B382DAECB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245" y="521874"/>
            <a:ext cx="6546522" cy="6006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7ADD964-E3DF-C94C-A5EC-7F1BC27007B2}"/>
              </a:ext>
            </a:extLst>
          </p:cNvPr>
          <p:cNvGrpSpPr/>
          <p:nvPr/>
        </p:nvGrpSpPr>
        <p:grpSpPr>
          <a:xfrm>
            <a:off x="4935956" y="909725"/>
            <a:ext cx="3716158" cy="994308"/>
            <a:chOff x="447638" y="3770255"/>
            <a:chExt cx="7107426" cy="215464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954876D-93C2-8642-AE3C-C47918A7703E}"/>
                </a:ext>
              </a:extLst>
            </p:cNvPr>
            <p:cNvGrpSpPr/>
            <p:nvPr/>
          </p:nvGrpSpPr>
          <p:grpSpPr>
            <a:xfrm>
              <a:off x="447638" y="5019460"/>
              <a:ext cx="1596316" cy="905435"/>
              <a:chOff x="671756" y="4177553"/>
              <a:chExt cx="1596316" cy="905435"/>
            </a:xfrm>
            <a:solidFill>
              <a:schemeClr val="bg2">
                <a:lumMod val="65000"/>
              </a:schemeClr>
            </a:solidFill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AB41E6-CDA0-B845-A998-CE94AF796666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accent4">
                        <a:lumMod val="50000"/>
                      </a:schemeClr>
                    </a:solidFill>
                  </a:rPr>
                  <a:t>head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9A69BB3-A6B1-6E4F-87FA-4C4961AC0B45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accent4">
                        <a:lumMod val="50000"/>
                      </a:schemeClr>
                    </a:solidFill>
                  </a:rPr>
                  <a:t>Next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FF2F2B6-2DDB-B146-9B61-43AE09DD75CB}"/>
                </a:ext>
              </a:extLst>
            </p:cNvPr>
            <p:cNvGrpSpPr/>
            <p:nvPr/>
          </p:nvGrpSpPr>
          <p:grpSpPr>
            <a:xfrm>
              <a:off x="4481755" y="5019461"/>
              <a:ext cx="1596316" cy="905435"/>
              <a:chOff x="671756" y="4177553"/>
              <a:chExt cx="1596316" cy="905435"/>
            </a:xfrm>
            <a:solidFill>
              <a:schemeClr val="bg2">
                <a:lumMod val="65000"/>
              </a:schemeClr>
            </a:solidFill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C5F6948-722A-A845-A3C9-52A0E33DB81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err="1">
                    <a:solidFill>
                      <a:schemeClr val="accent4">
                        <a:lumMod val="50000"/>
                      </a:schemeClr>
                    </a:solidFill>
                  </a:rPr>
                  <a:t>val</a:t>
                </a:r>
                <a:r>
                  <a:rPr lang="en-US" sz="900" dirty="0">
                    <a:solidFill>
                      <a:schemeClr val="accent4">
                        <a:lumMod val="50000"/>
                      </a:schemeClr>
                    </a:solidFill>
                  </a:rPr>
                  <a:t> = 1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349CDA5-7F2F-FA47-8A4F-B489EE126B07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accent4">
                        <a:lumMod val="50000"/>
                      </a:schemeClr>
                    </a:solidFill>
                  </a:rPr>
                  <a:t>Next</a:t>
                </a:r>
              </a:p>
            </p:txBody>
          </p: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B531E14-16CD-6343-B88B-5759AD611388}"/>
                </a:ext>
              </a:extLst>
            </p:cNvPr>
            <p:cNvCxnSpPr>
              <a:cxnSpLocks/>
              <a:stCxn id="8" idx="2"/>
              <a:endCxn id="10" idx="1"/>
            </p:cNvCxnSpPr>
            <p:nvPr/>
          </p:nvCxnSpPr>
          <p:spPr>
            <a:xfrm>
              <a:off x="2043955" y="5472177"/>
              <a:ext cx="2437800" cy="2"/>
            </a:xfrm>
            <a:prstGeom prst="straightConnector1">
              <a:avLst/>
            </a:prstGeom>
            <a:ln>
              <a:solidFill>
                <a:schemeClr val="bg2">
                  <a:lumMod val="65000"/>
                </a:schemeClr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1E94B54-1D59-8B41-AC17-997216CFCA4A}"/>
                </a:ext>
              </a:extLst>
            </p:cNvPr>
            <p:cNvCxnSpPr>
              <a:cxnSpLocks/>
            </p:cNvCxnSpPr>
            <p:nvPr/>
          </p:nvCxnSpPr>
          <p:spPr>
            <a:xfrm>
              <a:off x="6078070" y="5458535"/>
              <a:ext cx="537283" cy="0"/>
            </a:xfrm>
            <a:prstGeom prst="straightConnector1">
              <a:avLst/>
            </a:prstGeom>
            <a:ln>
              <a:solidFill>
                <a:schemeClr val="bg2">
                  <a:lumMod val="65000"/>
                </a:schemeClr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5E6E15A-5AD4-1540-846E-B333AED4A50B}"/>
                </a:ext>
              </a:extLst>
            </p:cNvPr>
            <p:cNvSpPr txBox="1"/>
            <p:nvPr/>
          </p:nvSpPr>
          <p:spPr>
            <a:xfrm>
              <a:off x="6597901" y="5273869"/>
              <a:ext cx="957163" cy="500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err="1">
                  <a:solidFill>
                    <a:schemeClr val="bg2">
                      <a:lumMod val="65000"/>
                    </a:schemeClr>
                  </a:solidFill>
                </a:rPr>
                <a:t>nullptr</a:t>
              </a:r>
              <a:endParaRPr lang="en-US" sz="900" dirty="0">
                <a:solidFill>
                  <a:schemeClr val="bg2">
                    <a:lumMod val="65000"/>
                  </a:schemeClr>
                </a:solidFill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EA8AE71-0793-4446-8885-B270C11BF55F}"/>
                </a:ext>
              </a:extLst>
            </p:cNvPr>
            <p:cNvGrpSpPr/>
            <p:nvPr/>
          </p:nvGrpSpPr>
          <p:grpSpPr>
            <a:xfrm>
              <a:off x="2717514" y="3770255"/>
              <a:ext cx="1596316" cy="905435"/>
              <a:chOff x="671756" y="4177553"/>
              <a:chExt cx="1596316" cy="905435"/>
            </a:xfrm>
            <a:solidFill>
              <a:schemeClr val="bg2">
                <a:lumMod val="65000"/>
              </a:schemeClr>
            </a:solidFill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2C531F2-3A9C-3F48-9F95-A5B41E25F473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90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48BBBE5-93EB-A64D-8C02-EF863807E223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E93891E-F328-2043-8D67-D9AB28908097}"/>
                </a:ext>
              </a:extLst>
            </p:cNvPr>
            <p:cNvCxnSpPr>
              <a:cxnSpLocks/>
              <a:stCxn id="17" idx="2"/>
              <a:endCxn id="10" idx="0"/>
            </p:cNvCxnSpPr>
            <p:nvPr/>
          </p:nvCxnSpPr>
          <p:spPr>
            <a:xfrm>
              <a:off x="4313831" y="4222972"/>
              <a:ext cx="966082" cy="7964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228A794-7397-014F-BC03-F631C9294556}"/>
                </a:ext>
              </a:extLst>
            </p:cNvPr>
            <p:cNvCxnSpPr>
              <a:cxnSpLocks/>
              <a:stCxn id="8" idx="2"/>
              <a:endCxn id="16" idx="1"/>
            </p:cNvCxnSpPr>
            <p:nvPr/>
          </p:nvCxnSpPr>
          <p:spPr>
            <a:xfrm flipV="1">
              <a:off x="2043955" y="4222973"/>
              <a:ext cx="673559" cy="12492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4C2D82D-D786-9841-AB22-45E174B265CF}"/>
              </a:ext>
            </a:extLst>
          </p:cNvPr>
          <p:cNvGrpSpPr/>
          <p:nvPr/>
        </p:nvGrpSpPr>
        <p:grpSpPr>
          <a:xfrm>
            <a:off x="5050061" y="2605724"/>
            <a:ext cx="3828751" cy="841809"/>
            <a:chOff x="1059692" y="2499678"/>
            <a:chExt cx="7450020" cy="163800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DA9C511-4A0D-A74D-BA89-5415B70ED253}"/>
                </a:ext>
              </a:extLst>
            </p:cNvPr>
            <p:cNvGrpSpPr/>
            <p:nvPr/>
          </p:nvGrpSpPr>
          <p:grpSpPr>
            <a:xfrm>
              <a:off x="1059692" y="2733936"/>
              <a:ext cx="1596316" cy="905435"/>
              <a:chOff x="671756" y="4177553"/>
              <a:chExt cx="1596316" cy="905435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BE22864-086B-F649-8AAA-3D033AF789DB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DF7842FC-7315-DD4A-A275-E1799DECB62E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4018523-C727-174C-A89E-40DF8052CD07}"/>
                </a:ext>
              </a:extLst>
            </p:cNvPr>
            <p:cNvGrpSpPr/>
            <p:nvPr/>
          </p:nvGrpSpPr>
          <p:grpSpPr>
            <a:xfrm>
              <a:off x="3193292" y="2733935"/>
              <a:ext cx="1596316" cy="905435"/>
              <a:chOff x="671756" y="4177553"/>
              <a:chExt cx="1596316" cy="905435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5BF9A35-B1F6-8240-9460-EF1921EA22A1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1E9709F-21FD-6F49-AA4E-6C70C47EF4AF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78800D5-2F2E-9E47-A024-C051CACBBD81}"/>
                </a:ext>
              </a:extLst>
            </p:cNvPr>
            <p:cNvCxnSpPr>
              <a:cxnSpLocks/>
              <a:stCxn id="37" idx="2"/>
              <a:endCxn id="39" idx="1"/>
            </p:cNvCxnSpPr>
            <p:nvPr/>
          </p:nvCxnSpPr>
          <p:spPr>
            <a:xfrm>
              <a:off x="2656009" y="318665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119E7AC-9D29-DB41-9ADA-13DD7AB5F50E}"/>
                </a:ext>
              </a:extLst>
            </p:cNvPr>
            <p:cNvCxnSpPr>
              <a:cxnSpLocks/>
            </p:cNvCxnSpPr>
            <p:nvPr/>
          </p:nvCxnSpPr>
          <p:spPr>
            <a:xfrm>
              <a:off x="6920568" y="317320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517AB9B-61B1-0949-B440-BA6BD2EC4484}"/>
                </a:ext>
              </a:extLst>
            </p:cNvPr>
            <p:cNvSpPr txBox="1"/>
            <p:nvPr/>
          </p:nvSpPr>
          <p:spPr>
            <a:xfrm>
              <a:off x="7473533" y="2988537"/>
              <a:ext cx="1036179" cy="479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>
                  <a:solidFill>
                    <a:schemeClr val="bg2">
                      <a:lumMod val="75000"/>
                    </a:schemeClr>
                  </a:solidFill>
                </a:rPr>
                <a:t>nullptr</a:t>
              </a:r>
              <a:endParaRPr lang="en-US" sz="1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0566C42-F8F9-9244-B34B-BDAB293A8E9F}"/>
                </a:ext>
              </a:extLst>
            </p:cNvPr>
            <p:cNvGrpSpPr/>
            <p:nvPr/>
          </p:nvGrpSpPr>
          <p:grpSpPr>
            <a:xfrm>
              <a:off x="5326890" y="2760437"/>
              <a:ext cx="1596316" cy="905435"/>
              <a:chOff x="671756" y="4177553"/>
              <a:chExt cx="1596316" cy="905435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6EABD5D-9997-2741-B7EC-A75C7AD6EACC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F6C0C90-345F-7845-99BC-97116A2F0B39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E26A708-39F5-2A4A-9032-73CEB77317C8}"/>
                </a:ext>
              </a:extLst>
            </p:cNvPr>
            <p:cNvCxnSpPr>
              <a:cxnSpLocks/>
            </p:cNvCxnSpPr>
            <p:nvPr/>
          </p:nvCxnSpPr>
          <p:spPr>
            <a:xfrm>
              <a:off x="4789607" y="317320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F66544F-5104-D646-A8AC-7EE81A0D9389}"/>
                    </a:ext>
                  </a:extLst>
                </p14:cNvPr>
                <p14:cNvContentPartPr/>
                <p14:nvPr/>
              </p14:nvContentPartPr>
              <p14:xfrm>
                <a:off x="3304616" y="2499678"/>
                <a:ext cx="1607760" cy="16380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F66544F-5104-D646-A8AC-7EE81A0D938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87110" y="2482171"/>
                  <a:ext cx="1642072" cy="1672315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A623B83-2315-EA48-A213-C35DBF9E2577}"/>
              </a:ext>
            </a:extLst>
          </p:cNvPr>
          <p:cNvCxnSpPr>
            <a:cxnSpLocks/>
          </p:cNvCxnSpPr>
          <p:nvPr/>
        </p:nvCxnSpPr>
        <p:spPr>
          <a:xfrm>
            <a:off x="4267465" y="1032438"/>
            <a:ext cx="615928" cy="331071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3A81B5B-1C95-2B4C-9E15-89303D4E2715}"/>
              </a:ext>
            </a:extLst>
          </p:cNvPr>
          <p:cNvCxnSpPr>
            <a:cxnSpLocks/>
          </p:cNvCxnSpPr>
          <p:nvPr/>
        </p:nvCxnSpPr>
        <p:spPr>
          <a:xfrm>
            <a:off x="4143488" y="2144062"/>
            <a:ext cx="792468" cy="461662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74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Queue ADT</a:t>
            </a:r>
          </a:p>
          <a:p>
            <a:pPr lvl="1"/>
            <a:r>
              <a:rPr lang="en-US" dirty="0"/>
              <a:t>First in, first out (“first come, first serve”)</a:t>
            </a:r>
          </a:p>
          <a:p>
            <a:pPr lvl="1"/>
            <a:r>
              <a:rPr lang="en-US" dirty="0"/>
              <a:t>Usage: queueing scheduling system, message queue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ADT: Queue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1396D8-3BB4-CE4D-B6C1-B9D4A6785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593" y="3429000"/>
            <a:ext cx="4495498" cy="2420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BBB40F-DA25-4A4E-8FD7-BAB0EF241289}"/>
              </a:ext>
            </a:extLst>
          </p:cNvPr>
          <p:cNvSpPr/>
          <p:nvPr/>
        </p:nvSpPr>
        <p:spPr>
          <a:xfrm>
            <a:off x="2725270" y="5922155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Img: https://www.123rf.com/photo_52465854_stock-vector-passengers-in-queue-waiting-check-in-counters-at-airport.html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3396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Queue ADT</a:t>
            </a:r>
          </a:p>
          <a:p>
            <a:pPr lvl="1"/>
            <a:r>
              <a:rPr lang="en-US" dirty="0"/>
              <a:t>First in, first out</a:t>
            </a:r>
          </a:p>
          <a:p>
            <a:pPr lvl="1"/>
            <a:endParaRPr lang="en-US" dirty="0"/>
          </a:p>
          <a:p>
            <a:r>
              <a:rPr lang="en-US" sz="2800" dirty="0"/>
              <a:t>Interface </a:t>
            </a:r>
            <a:r>
              <a:rPr lang="en-US" sz="2800" dirty="0">
                <a:sym typeface="Wingdings" pitchFamily="2" charset="2"/>
              </a:rPr>
              <a:t></a:t>
            </a:r>
            <a:endParaRPr lang="en-US" sz="2800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B3CABE-A3F5-B743-BC46-795122F6E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047" y="1549400"/>
            <a:ext cx="4826000" cy="375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6091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793315-FD61-5643-B56C-BDAFF21DF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6" y="451655"/>
            <a:ext cx="8183759" cy="991998"/>
          </a:xfrm>
        </p:spPr>
        <p:txBody>
          <a:bodyPr/>
          <a:lstStyle/>
          <a:p>
            <a:r>
              <a:rPr lang="en-US" dirty="0"/>
              <a:t>Queue example: </a:t>
            </a:r>
            <a:br>
              <a:rPr lang="en-US" dirty="0"/>
            </a:br>
            <a:r>
              <a:rPr lang="en-US" dirty="0"/>
              <a:t>Kubernetes Scheduler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AA7C20-84EF-A341-8165-9FB5526B17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1"/>
          <a:stretch/>
        </p:blipFill>
        <p:spPr>
          <a:xfrm>
            <a:off x="4514073" y="152418"/>
            <a:ext cx="4235877" cy="3326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306A687-68B5-984D-AE09-5DBC2D00840F}"/>
              </a:ext>
            </a:extLst>
          </p:cNvPr>
          <p:cNvSpPr/>
          <p:nvPr/>
        </p:nvSpPr>
        <p:spPr>
          <a:xfrm>
            <a:off x="1199360" y="4665854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C44B7F9-2EF3-824E-8B05-F4E796029B38}"/>
              </a:ext>
            </a:extLst>
          </p:cNvPr>
          <p:cNvSpPr/>
          <p:nvPr/>
        </p:nvSpPr>
        <p:spPr>
          <a:xfrm>
            <a:off x="1442687" y="5012331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02CFA6F-B6BB-CC40-BB96-BCA796CCA9F4}"/>
              </a:ext>
            </a:extLst>
          </p:cNvPr>
          <p:cNvSpPr/>
          <p:nvPr/>
        </p:nvSpPr>
        <p:spPr>
          <a:xfrm>
            <a:off x="1564352" y="4446330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9F772A-D147-5146-836A-250C576A8501}"/>
              </a:ext>
            </a:extLst>
          </p:cNvPr>
          <p:cNvSpPr/>
          <p:nvPr/>
        </p:nvSpPr>
        <p:spPr>
          <a:xfrm>
            <a:off x="3160390" y="489332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08F3F7-9E08-B44B-93B8-68091BE7E4A2}"/>
              </a:ext>
            </a:extLst>
          </p:cNvPr>
          <p:cNvSpPr/>
          <p:nvPr/>
        </p:nvSpPr>
        <p:spPr>
          <a:xfrm>
            <a:off x="3711719" y="489332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6E7557-AE93-0340-A560-F53B959966E7}"/>
              </a:ext>
            </a:extLst>
          </p:cNvPr>
          <p:cNvSpPr/>
          <p:nvPr/>
        </p:nvSpPr>
        <p:spPr>
          <a:xfrm>
            <a:off x="4263048" y="489332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12047D-CB49-FF4E-B8B2-1F8166EABA76}"/>
              </a:ext>
            </a:extLst>
          </p:cNvPr>
          <p:cNvSpPr/>
          <p:nvPr/>
        </p:nvSpPr>
        <p:spPr>
          <a:xfrm>
            <a:off x="4814377" y="489332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F4FA2867-6DF9-324F-B6A9-B253C47827F5}"/>
              </a:ext>
            </a:extLst>
          </p:cNvPr>
          <p:cNvSpPr/>
          <p:nvPr/>
        </p:nvSpPr>
        <p:spPr>
          <a:xfrm>
            <a:off x="2176513" y="4958319"/>
            <a:ext cx="744070" cy="300318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A544F7-E321-6B45-9D4F-1A5D412CBACF}"/>
              </a:ext>
            </a:extLst>
          </p:cNvPr>
          <p:cNvSpPr txBox="1"/>
          <p:nvPr/>
        </p:nvSpPr>
        <p:spPr>
          <a:xfrm>
            <a:off x="3582449" y="4492155"/>
            <a:ext cx="122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Pod Queue</a:t>
            </a:r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B687A5A9-BA48-E945-92CF-D0E717CFD4B1}"/>
              </a:ext>
            </a:extLst>
          </p:cNvPr>
          <p:cNvSpPr/>
          <p:nvPr/>
        </p:nvSpPr>
        <p:spPr>
          <a:xfrm>
            <a:off x="5706365" y="5594814"/>
            <a:ext cx="1165414" cy="1021976"/>
          </a:xfrm>
          <a:prstGeom prst="plaqu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Scheduler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6C16FC-09B5-5340-AB0A-87699B822C13}"/>
              </a:ext>
            </a:extLst>
          </p:cNvPr>
          <p:cNvCxnSpPr>
            <a:cxnSpLocks/>
          </p:cNvCxnSpPr>
          <p:nvPr/>
        </p:nvCxnSpPr>
        <p:spPr>
          <a:xfrm>
            <a:off x="5477277" y="5258637"/>
            <a:ext cx="405825" cy="244161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A3700F0-AF18-3C45-8F98-77EF10628A5B}"/>
              </a:ext>
            </a:extLst>
          </p:cNvPr>
          <p:cNvSpPr/>
          <p:nvPr/>
        </p:nvSpPr>
        <p:spPr>
          <a:xfrm>
            <a:off x="485387" y="5156321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3D32D63-1AA4-274E-9897-41B0B26C35EA}"/>
              </a:ext>
            </a:extLst>
          </p:cNvPr>
          <p:cNvSpPr/>
          <p:nvPr/>
        </p:nvSpPr>
        <p:spPr>
          <a:xfrm>
            <a:off x="728714" y="5502798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8697740-6A1A-474D-9A7F-8E2A3ECC8D80}"/>
              </a:ext>
            </a:extLst>
          </p:cNvPr>
          <p:cNvSpPr/>
          <p:nvPr/>
        </p:nvSpPr>
        <p:spPr>
          <a:xfrm>
            <a:off x="850379" y="4936797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6DBE10B-87A6-B34A-A48D-83433FED0CF2}"/>
              </a:ext>
            </a:extLst>
          </p:cNvPr>
          <p:cNvSpPr/>
          <p:nvPr/>
        </p:nvSpPr>
        <p:spPr>
          <a:xfrm>
            <a:off x="5732937" y="4811902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AD5EDBC-D44E-4444-BE14-137BBCF296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96" t="10314" r="57633" b="42102"/>
          <a:stretch/>
        </p:blipFill>
        <p:spPr>
          <a:xfrm>
            <a:off x="7328977" y="3819802"/>
            <a:ext cx="871476" cy="1285099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740DDCE-A54A-2942-987A-74A3DFEFC1AB}"/>
              </a:ext>
            </a:extLst>
          </p:cNvPr>
          <p:cNvCxnSpPr>
            <a:cxnSpLocks/>
          </p:cNvCxnSpPr>
          <p:nvPr/>
        </p:nvCxnSpPr>
        <p:spPr>
          <a:xfrm flipV="1">
            <a:off x="6840402" y="5031426"/>
            <a:ext cx="578222" cy="583318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E4EABDF-E2C7-DC46-B6DA-2F4AB9490B2F}"/>
              </a:ext>
            </a:extLst>
          </p:cNvPr>
          <p:cNvSpPr/>
          <p:nvPr/>
        </p:nvSpPr>
        <p:spPr>
          <a:xfrm>
            <a:off x="7901756" y="4101085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2BCFCFB-88DA-F143-A3F8-0B8BC89CD94F}"/>
              </a:ext>
            </a:extLst>
          </p:cNvPr>
          <p:cNvSpPr/>
          <p:nvPr/>
        </p:nvSpPr>
        <p:spPr>
          <a:xfrm>
            <a:off x="356757" y="4280871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350A782-532F-FC4C-B8DA-1CC4C9D41CB8}"/>
              </a:ext>
            </a:extLst>
          </p:cNvPr>
          <p:cNvSpPr/>
          <p:nvPr/>
        </p:nvSpPr>
        <p:spPr>
          <a:xfrm>
            <a:off x="600084" y="4627348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CF82C11-08C7-1241-BB5A-E453A7BE6284}"/>
              </a:ext>
            </a:extLst>
          </p:cNvPr>
          <p:cNvSpPr/>
          <p:nvPr/>
        </p:nvSpPr>
        <p:spPr>
          <a:xfrm>
            <a:off x="721749" y="4061347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0A54AF2-0832-6447-A27C-2FD50D4F3DCB}"/>
              </a:ext>
            </a:extLst>
          </p:cNvPr>
          <p:cNvSpPr/>
          <p:nvPr/>
        </p:nvSpPr>
        <p:spPr>
          <a:xfrm>
            <a:off x="-1634" y="6616790"/>
            <a:ext cx="267733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4"/>
              </a:rPr>
              <a:t>https://github.com/kubernetes/kubernetes</a:t>
            </a:r>
            <a:endParaRPr lang="en-US" sz="1100" dirty="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1AA40E8-93C3-CE48-B054-C6C905EF6C45}"/>
              </a:ext>
            </a:extLst>
          </p:cNvPr>
          <p:cNvSpPr/>
          <p:nvPr/>
        </p:nvSpPr>
        <p:spPr>
          <a:xfrm>
            <a:off x="227043" y="3394590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E5EEC020-346D-BD4E-A6E8-675516E2E1EF}"/>
              </a:ext>
            </a:extLst>
          </p:cNvPr>
          <p:cNvSpPr/>
          <p:nvPr/>
        </p:nvSpPr>
        <p:spPr>
          <a:xfrm>
            <a:off x="470370" y="3741067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F94AA7B-5F34-9D40-A435-75ADDC84B8A2}"/>
              </a:ext>
            </a:extLst>
          </p:cNvPr>
          <p:cNvSpPr/>
          <p:nvPr/>
        </p:nvSpPr>
        <p:spPr>
          <a:xfrm>
            <a:off x="592035" y="3175066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9ACE8DEE-565B-F149-A98B-6BA32A2B96FC}"/>
              </a:ext>
            </a:extLst>
          </p:cNvPr>
          <p:cNvSpPr/>
          <p:nvPr/>
        </p:nvSpPr>
        <p:spPr>
          <a:xfrm>
            <a:off x="4842882" y="4894162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E5D20C9A-2DEE-E646-AE4D-926CD0530905}"/>
              </a:ext>
            </a:extLst>
          </p:cNvPr>
          <p:cNvSpPr/>
          <p:nvPr/>
        </p:nvSpPr>
        <p:spPr>
          <a:xfrm>
            <a:off x="1573396" y="4439448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</p:spTree>
    <p:extLst>
      <p:ext uri="{BB962C8B-B14F-4D97-AF65-F5344CB8AC3E}">
        <p14:creationId xmlns:p14="http://schemas.microsoft.com/office/powerpoint/2010/main" val="348747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28" grpId="0" animBg="1"/>
      <p:bldP spid="28" grpId="1" animBg="1"/>
      <p:bldP spid="33" grpId="0" animBg="1"/>
      <p:bldP spid="42" grpId="0" animBg="1"/>
      <p:bldP spid="42" grpId="1" animBg="1"/>
      <p:bldP spid="43" grpId="0" animBg="1"/>
      <p:bldP spid="4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in-class lab 1</a:t>
            </a: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84FB0D82-E1C7-BF49-9A92-9FC900D57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21251"/>
            <a:ext cx="8196210" cy="401549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Given the head pointer (assuming with dummy head node)</a:t>
            </a:r>
          </a:p>
          <a:p>
            <a:endParaRPr lang="en-US" dirty="0"/>
          </a:p>
          <a:p>
            <a:r>
              <a:rPr lang="en-US" dirty="0"/>
              <a:t>Find the pointer to the N-</a:t>
            </a:r>
            <a:r>
              <a:rPr lang="en-US" dirty="0" err="1"/>
              <a:t>th</a:t>
            </a:r>
            <a:r>
              <a:rPr lang="en-US" dirty="0"/>
              <a:t> node from the end of the list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0C38EA-7704-2C47-8077-51CAE2F7E752}"/>
              </a:ext>
            </a:extLst>
          </p:cNvPr>
          <p:cNvSpPr txBox="1"/>
          <p:nvPr/>
        </p:nvSpPr>
        <p:spPr>
          <a:xfrm>
            <a:off x="274264" y="3612382"/>
            <a:ext cx="88697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Head 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US" sz="4000" dirty="0"/>
              <a:t>0 </a:t>
            </a:r>
            <a:r>
              <a:rPr lang="en-US" sz="4000" dirty="0">
                <a:sym typeface="Wingdings" pitchFamily="2" charset="2"/>
              </a:rPr>
              <a:t> 1  2  3  4  5  end</a:t>
            </a:r>
            <a:endParaRPr lang="en-US" sz="4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EEE070-D966-9641-87A7-E5F97D554789}"/>
              </a:ext>
            </a:extLst>
          </p:cNvPr>
          <p:cNvSpPr txBox="1"/>
          <p:nvPr/>
        </p:nvSpPr>
        <p:spPr>
          <a:xfrm>
            <a:off x="6793532" y="5407834"/>
            <a:ext cx="779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N=1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6550063-E52C-3849-B84F-29E4BC92A544}"/>
              </a:ext>
            </a:extLst>
          </p:cNvPr>
          <p:cNvCxnSpPr>
            <a:cxnSpLocks/>
          </p:cNvCxnSpPr>
          <p:nvPr/>
        </p:nvCxnSpPr>
        <p:spPr>
          <a:xfrm flipV="1">
            <a:off x="7183223" y="4412031"/>
            <a:ext cx="0" cy="907060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B726F2D-28CE-D64C-B65A-780EEF8F9B00}"/>
              </a:ext>
            </a:extLst>
          </p:cNvPr>
          <p:cNvSpPr txBox="1"/>
          <p:nvPr/>
        </p:nvSpPr>
        <p:spPr>
          <a:xfrm>
            <a:off x="5888097" y="5407834"/>
            <a:ext cx="779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N=2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F002592-C77D-1445-8D52-EF6B86C127CC}"/>
              </a:ext>
            </a:extLst>
          </p:cNvPr>
          <p:cNvCxnSpPr>
            <a:cxnSpLocks/>
          </p:cNvCxnSpPr>
          <p:nvPr/>
        </p:nvCxnSpPr>
        <p:spPr>
          <a:xfrm flipV="1">
            <a:off x="6277787" y="4412031"/>
            <a:ext cx="0" cy="907061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3CA7039-3070-6644-8CD4-91B6817A9C41}"/>
              </a:ext>
            </a:extLst>
          </p:cNvPr>
          <p:cNvSpPr txBox="1"/>
          <p:nvPr/>
        </p:nvSpPr>
        <p:spPr>
          <a:xfrm>
            <a:off x="3826214" y="5407834"/>
            <a:ext cx="779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N=4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A6BFB30-911B-A84A-B2A2-B116BCEB6D13}"/>
              </a:ext>
            </a:extLst>
          </p:cNvPr>
          <p:cNvCxnSpPr>
            <a:cxnSpLocks/>
          </p:cNvCxnSpPr>
          <p:nvPr/>
        </p:nvCxnSpPr>
        <p:spPr>
          <a:xfrm flipV="1">
            <a:off x="4215904" y="4444057"/>
            <a:ext cx="0" cy="843008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60BC59D-CA7A-8F4F-B540-2869142323BE}"/>
              </a:ext>
            </a:extLst>
          </p:cNvPr>
          <p:cNvSpPr txBox="1"/>
          <p:nvPr/>
        </p:nvSpPr>
        <p:spPr>
          <a:xfrm>
            <a:off x="1256197" y="5319091"/>
            <a:ext cx="779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N=7</a:t>
            </a:r>
          </a:p>
        </p:txBody>
      </p:sp>
    </p:spTree>
    <p:extLst>
      <p:ext uri="{BB962C8B-B14F-4D97-AF65-F5344CB8AC3E}">
        <p14:creationId xmlns:p14="http://schemas.microsoft.com/office/powerpoint/2010/main" val="3867080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3" grpId="0"/>
      <p:bldP spid="33" grpId="1"/>
      <p:bldP spid="35" grpId="0"/>
      <p:bldP spid="35" grpId="1"/>
      <p:bldP spid="3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14F174-C423-7C49-9F22-FD4572778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Example: In the Linux Network Stack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998255-15DF-F24A-8C0E-1E0DE4010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026" y="2065181"/>
            <a:ext cx="4154339" cy="27880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BE172-9581-6C45-9866-BABF98154090}"/>
              </a:ext>
            </a:extLst>
          </p:cNvPr>
          <p:cNvSpPr/>
          <p:nvPr/>
        </p:nvSpPr>
        <p:spPr>
          <a:xfrm>
            <a:off x="537881" y="6319243"/>
            <a:ext cx="55760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https://www.coverfire.com/articles/queueing-in-the-linux-network-stack/</a:t>
            </a:r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E2A096-CE4A-9942-9A49-AF109D1366E9}"/>
              </a:ext>
            </a:extLst>
          </p:cNvPr>
          <p:cNvSpPr/>
          <p:nvPr/>
        </p:nvSpPr>
        <p:spPr>
          <a:xfrm>
            <a:off x="191635" y="1924252"/>
            <a:ext cx="4572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B2E83"/>
                </a:solidFill>
                <a:latin typeface="Open Sans"/>
              </a:rPr>
              <a:t>Between the IP stack and the network interface controller (NIC) lies the driver queue.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4B2E83"/>
              </a:solidFill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B2E83"/>
                </a:solidFill>
                <a:latin typeface="Open Sans"/>
              </a:rPr>
              <a:t>This queue is typically implemented as a first-in, first-out (FIFO) </a:t>
            </a:r>
            <a:r>
              <a:rPr lang="en-US" dirty="0">
                <a:solidFill>
                  <a:srgbClr val="4B2E83"/>
                </a:solidFill>
                <a:latin typeface="Open Sans"/>
                <a:hlinkClick r:id="rId4" tooltip="Ring buffer descrip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ring buffer</a:t>
            </a:r>
            <a:r>
              <a:rPr lang="en-US" dirty="0">
                <a:solidFill>
                  <a:srgbClr val="4B2E83"/>
                </a:solidFill>
                <a:latin typeface="Open Sans"/>
              </a:rPr>
              <a:t> – just think of it as a fixed sized buffer.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4B2E83"/>
              </a:solidFill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B2E83"/>
                </a:solidFill>
                <a:latin typeface="Open Sans"/>
              </a:rPr>
              <a:t>The driver queue does not contain packet data. Instead it consists of descriptors which point to other data structures called socket kernel buffers (</a:t>
            </a:r>
            <a:r>
              <a:rPr lang="en-US" dirty="0">
                <a:solidFill>
                  <a:srgbClr val="4B2E83"/>
                </a:solidFill>
                <a:latin typeface="Open Sans"/>
                <a:hlinkClick r:id="rId5" tooltip="How SKBs wor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SKBs)</a:t>
            </a:r>
            <a:r>
              <a:rPr lang="en-US" dirty="0">
                <a:solidFill>
                  <a:srgbClr val="4B2E83"/>
                </a:solidFill>
                <a:latin typeface="Open Sans"/>
              </a:rPr>
              <a:t> which hold the packet data and are used throughout the kernel.</a:t>
            </a:r>
          </a:p>
        </p:txBody>
      </p:sp>
    </p:spTree>
    <p:extLst>
      <p:ext uri="{BB962C8B-B14F-4D97-AF65-F5344CB8AC3E}">
        <p14:creationId xmlns:p14="http://schemas.microsoft.com/office/powerpoint/2010/main" val="24234229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793315-FD61-5643-B56C-BDAFF21DF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example: CPU Job Scheduling</a:t>
            </a:r>
          </a:p>
        </p:txBody>
      </p:sp>
      <p:sp>
        <p:nvSpPr>
          <p:cNvPr id="46" name="Text Placeholder 1">
            <a:extLst>
              <a:ext uri="{FF2B5EF4-FFF2-40B4-BE49-F238E27FC236}">
                <a16:creationId xmlns:a16="http://schemas.microsoft.com/office/drawing/2014/main" id="{0D4D3E15-FEB1-D744-8CC0-B0C96B186A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16764"/>
            <a:ext cx="8196210" cy="4015497"/>
          </a:xfrm>
        </p:spPr>
        <p:txBody>
          <a:bodyPr/>
          <a:lstStyle/>
          <a:p>
            <a:r>
              <a:rPr lang="en-US" dirty="0">
                <a:hlinkClick r:id="rId2"/>
              </a:rPr>
              <a:t>Multiple-level queue scheduling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D9D1D44-E2D5-FE49-83F3-3D8356CE2169}"/>
              </a:ext>
            </a:extLst>
          </p:cNvPr>
          <p:cNvCxnSpPr/>
          <p:nvPr/>
        </p:nvCxnSpPr>
        <p:spPr>
          <a:xfrm>
            <a:off x="1371599" y="3137832"/>
            <a:ext cx="658009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571B7DA-66F4-F14F-BE79-522A76BEE06E}"/>
              </a:ext>
            </a:extLst>
          </p:cNvPr>
          <p:cNvSpPr/>
          <p:nvPr/>
        </p:nvSpPr>
        <p:spPr>
          <a:xfrm>
            <a:off x="2924053" y="3001972"/>
            <a:ext cx="1219200" cy="271715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66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AFBADB9-3665-7A46-AB3C-610A236967C5}"/>
              </a:ext>
            </a:extLst>
          </p:cNvPr>
          <p:cNvSpPr/>
          <p:nvPr/>
        </p:nvSpPr>
        <p:spPr>
          <a:xfrm>
            <a:off x="1810870" y="3001971"/>
            <a:ext cx="537883" cy="271715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66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F89EC24-8E45-0C40-82D6-175DADBCCC7E}"/>
              </a:ext>
            </a:extLst>
          </p:cNvPr>
          <p:cNvSpPr/>
          <p:nvPr/>
        </p:nvSpPr>
        <p:spPr>
          <a:xfrm>
            <a:off x="6284258" y="3001973"/>
            <a:ext cx="1219200" cy="271715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66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6B14A9-71F3-E144-852B-EBA3CB69C46E}"/>
              </a:ext>
            </a:extLst>
          </p:cNvPr>
          <p:cNvSpPr/>
          <p:nvPr/>
        </p:nvSpPr>
        <p:spPr>
          <a:xfrm>
            <a:off x="2565743" y="3001972"/>
            <a:ext cx="240211" cy="271715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66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5531A67-FFF4-E349-9FEE-5CF467F6A54C}"/>
              </a:ext>
            </a:extLst>
          </p:cNvPr>
          <p:cNvCxnSpPr/>
          <p:nvPr/>
        </p:nvCxnSpPr>
        <p:spPr>
          <a:xfrm>
            <a:off x="1387580" y="4240987"/>
            <a:ext cx="658009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62DF27C9-C0F8-1941-9F52-BC0C6AA30A40}"/>
              </a:ext>
            </a:extLst>
          </p:cNvPr>
          <p:cNvSpPr/>
          <p:nvPr/>
        </p:nvSpPr>
        <p:spPr>
          <a:xfrm>
            <a:off x="6284258" y="4106663"/>
            <a:ext cx="1219200" cy="271715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66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3D104FA-3573-0440-B695-522AD726CB5A}"/>
              </a:ext>
            </a:extLst>
          </p:cNvPr>
          <p:cNvSpPr/>
          <p:nvPr/>
        </p:nvSpPr>
        <p:spPr>
          <a:xfrm>
            <a:off x="5924179" y="4606088"/>
            <a:ext cx="240211" cy="271715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66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64610F0-CD7C-AC4D-BA74-5AB975389962}"/>
              </a:ext>
            </a:extLst>
          </p:cNvPr>
          <p:cNvSpPr/>
          <p:nvPr/>
        </p:nvSpPr>
        <p:spPr>
          <a:xfrm>
            <a:off x="5300784" y="4991916"/>
            <a:ext cx="537883" cy="271715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66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B0D54BD-6BF3-4D4C-80A9-4EA35E485758}"/>
              </a:ext>
            </a:extLst>
          </p:cNvPr>
          <p:cNvSpPr/>
          <p:nvPr/>
        </p:nvSpPr>
        <p:spPr>
          <a:xfrm>
            <a:off x="2924053" y="5299453"/>
            <a:ext cx="1219200" cy="271715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66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ADE58AD9-573E-AC4A-ADD6-7908D7F46973}"/>
              </a:ext>
            </a:extLst>
          </p:cNvPr>
          <p:cNvSpPr/>
          <p:nvPr/>
        </p:nvSpPr>
        <p:spPr>
          <a:xfrm rot="16200000">
            <a:off x="5089809" y="1732796"/>
            <a:ext cx="285311" cy="2103587"/>
          </a:xfrm>
          <a:prstGeom prst="rightBrace">
            <a:avLst/>
          </a:prstGeom>
          <a:ln>
            <a:solidFill>
              <a:schemeClr val="accent3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1EAB3B-89FB-9A40-82D7-E1BC0D76D7A7}"/>
              </a:ext>
            </a:extLst>
          </p:cNvPr>
          <p:cNvSpPr txBox="1"/>
          <p:nvPr/>
        </p:nvSpPr>
        <p:spPr>
          <a:xfrm>
            <a:off x="4990250" y="2266844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I/O</a:t>
            </a:r>
          </a:p>
        </p:txBody>
      </p:sp>
      <p:sp>
        <p:nvSpPr>
          <p:cNvPr id="65" name="Right Brace 64">
            <a:extLst>
              <a:ext uri="{FF2B5EF4-FFF2-40B4-BE49-F238E27FC236}">
                <a16:creationId xmlns:a16="http://schemas.microsoft.com/office/drawing/2014/main" id="{6700A4AB-4F46-E544-B679-42D525E44669}"/>
              </a:ext>
            </a:extLst>
          </p:cNvPr>
          <p:cNvSpPr/>
          <p:nvPr/>
        </p:nvSpPr>
        <p:spPr>
          <a:xfrm rot="16200000">
            <a:off x="1955328" y="2442495"/>
            <a:ext cx="285311" cy="537884"/>
          </a:xfrm>
          <a:prstGeom prst="rightBrace">
            <a:avLst/>
          </a:prstGeom>
          <a:ln>
            <a:solidFill>
              <a:schemeClr val="accent3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47BCC6F-620C-4C45-A321-B3D7DD0472AC}"/>
              </a:ext>
            </a:extLst>
          </p:cNvPr>
          <p:cNvSpPr txBox="1"/>
          <p:nvPr/>
        </p:nvSpPr>
        <p:spPr>
          <a:xfrm>
            <a:off x="1396545" y="2209800"/>
            <a:ext cx="1625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CPU BURST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ADB08C3-0398-4941-B18E-8F180E2C55F6}"/>
              </a:ext>
            </a:extLst>
          </p:cNvPr>
          <p:cNvCxnSpPr>
            <a:cxnSpLocks/>
          </p:cNvCxnSpPr>
          <p:nvPr/>
        </p:nvCxnSpPr>
        <p:spPr>
          <a:xfrm>
            <a:off x="1810870" y="2927246"/>
            <a:ext cx="0" cy="3778354"/>
          </a:xfrm>
          <a:prstGeom prst="line">
            <a:avLst/>
          </a:prstGeom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CA8BC89-DE74-8942-A3B4-F31DBEE1B56F}"/>
              </a:ext>
            </a:extLst>
          </p:cNvPr>
          <p:cNvCxnSpPr/>
          <p:nvPr/>
        </p:nvCxnSpPr>
        <p:spPr>
          <a:xfrm>
            <a:off x="2924053" y="5065059"/>
            <a:ext cx="0" cy="1604682"/>
          </a:xfrm>
          <a:prstGeom prst="line">
            <a:avLst/>
          </a:prstGeom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3BFF1D-CA06-6147-8C6D-C77EB0F54E62}"/>
              </a:ext>
            </a:extLst>
          </p:cNvPr>
          <p:cNvCxnSpPr/>
          <p:nvPr/>
        </p:nvCxnSpPr>
        <p:spPr>
          <a:xfrm>
            <a:off x="1829041" y="6481482"/>
            <a:ext cx="1095012" cy="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72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5" grpId="0" animBg="1"/>
      <p:bldP spid="36" grpId="0" animBg="1"/>
      <p:bldP spid="37" grpId="0" animBg="1"/>
      <p:bldP spid="41" grpId="0" animBg="1"/>
      <p:bldP spid="42" grpId="0" animBg="1"/>
      <p:bldP spid="43" grpId="0" animBg="1"/>
      <p:bldP spid="64" grpId="0" animBg="1"/>
      <p:bldP spid="11" grpId="0" animBg="1"/>
      <p:bldP spid="12" grpId="0"/>
      <p:bldP spid="65" grpId="0" animBg="1"/>
      <p:bldP spid="6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793315-FD61-5643-B56C-BDAFF21DF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Queue example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2DA861-215B-E248-8510-25515F7D6E58}"/>
              </a:ext>
            </a:extLst>
          </p:cNvPr>
          <p:cNvSpPr/>
          <p:nvPr/>
        </p:nvSpPr>
        <p:spPr>
          <a:xfrm>
            <a:off x="2366685" y="2789713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5D5D695-F859-A74C-839F-B3E9806D64FB}"/>
              </a:ext>
            </a:extLst>
          </p:cNvPr>
          <p:cNvSpPr/>
          <p:nvPr/>
        </p:nvSpPr>
        <p:spPr>
          <a:xfrm>
            <a:off x="2918014" y="2789714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177BFC-E10F-B243-ABC4-D6FDA0AF0E5D}"/>
              </a:ext>
            </a:extLst>
          </p:cNvPr>
          <p:cNvSpPr/>
          <p:nvPr/>
        </p:nvSpPr>
        <p:spPr>
          <a:xfrm>
            <a:off x="3469343" y="278971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7907C3A-3ADA-BE49-B974-B5C2A33BF9FB}"/>
              </a:ext>
            </a:extLst>
          </p:cNvPr>
          <p:cNvSpPr/>
          <p:nvPr/>
        </p:nvSpPr>
        <p:spPr>
          <a:xfrm>
            <a:off x="4020672" y="2789714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 Placeholder 1">
            <a:extLst>
              <a:ext uri="{FF2B5EF4-FFF2-40B4-BE49-F238E27FC236}">
                <a16:creationId xmlns:a16="http://schemas.microsoft.com/office/drawing/2014/main" id="{0D4D3E15-FEB1-D744-8CC0-B0C96B186A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>
                <a:hlinkClick r:id="rId2"/>
              </a:rPr>
              <a:t>Multiple-level queue scheduling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0A60AED-B07F-C149-AF5E-DCDC7EEE4A9C}"/>
              </a:ext>
            </a:extLst>
          </p:cNvPr>
          <p:cNvSpPr/>
          <p:nvPr/>
        </p:nvSpPr>
        <p:spPr>
          <a:xfrm>
            <a:off x="2366684" y="3571031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4E4FCCB-86C0-2342-A222-FDCD97D159C9}"/>
              </a:ext>
            </a:extLst>
          </p:cNvPr>
          <p:cNvSpPr/>
          <p:nvPr/>
        </p:nvSpPr>
        <p:spPr>
          <a:xfrm>
            <a:off x="2918013" y="357103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DE17A66-4787-A44E-A8CE-4507DB63B38C}"/>
              </a:ext>
            </a:extLst>
          </p:cNvPr>
          <p:cNvSpPr/>
          <p:nvPr/>
        </p:nvSpPr>
        <p:spPr>
          <a:xfrm>
            <a:off x="3469342" y="3571030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9E06255-E62F-774E-8815-C6AC7E81E021}"/>
              </a:ext>
            </a:extLst>
          </p:cNvPr>
          <p:cNvSpPr/>
          <p:nvPr/>
        </p:nvSpPr>
        <p:spPr>
          <a:xfrm>
            <a:off x="4020671" y="357103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203801D-9BF8-EA45-BAF9-6EAC40B10B19}"/>
              </a:ext>
            </a:extLst>
          </p:cNvPr>
          <p:cNvSpPr/>
          <p:nvPr/>
        </p:nvSpPr>
        <p:spPr>
          <a:xfrm>
            <a:off x="2366684" y="435234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AF67786-382F-874D-8F65-A448CF0553B3}"/>
              </a:ext>
            </a:extLst>
          </p:cNvPr>
          <p:cNvSpPr/>
          <p:nvPr/>
        </p:nvSpPr>
        <p:spPr>
          <a:xfrm>
            <a:off x="2918013" y="4352347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3E7C1E0-65CA-0A46-9BC9-C3B03E6247B4}"/>
              </a:ext>
            </a:extLst>
          </p:cNvPr>
          <p:cNvSpPr/>
          <p:nvPr/>
        </p:nvSpPr>
        <p:spPr>
          <a:xfrm>
            <a:off x="3469342" y="435234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DBE87C9-29C3-9548-BA56-6ED014708124}"/>
              </a:ext>
            </a:extLst>
          </p:cNvPr>
          <p:cNvSpPr/>
          <p:nvPr/>
        </p:nvSpPr>
        <p:spPr>
          <a:xfrm>
            <a:off x="4020671" y="4352347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D4F6DE8-6100-CD4B-88F7-771272DED5E0}"/>
              </a:ext>
            </a:extLst>
          </p:cNvPr>
          <p:cNvSpPr/>
          <p:nvPr/>
        </p:nvSpPr>
        <p:spPr>
          <a:xfrm>
            <a:off x="2366684" y="5133657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E9F66D9-466A-FD4A-8CE7-EB936C412C10}"/>
              </a:ext>
            </a:extLst>
          </p:cNvPr>
          <p:cNvSpPr/>
          <p:nvPr/>
        </p:nvSpPr>
        <p:spPr>
          <a:xfrm>
            <a:off x="2918013" y="513365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DF4D7E3-376D-B54B-ADB1-94E36E26A1C7}"/>
              </a:ext>
            </a:extLst>
          </p:cNvPr>
          <p:cNvSpPr/>
          <p:nvPr/>
        </p:nvSpPr>
        <p:spPr>
          <a:xfrm>
            <a:off x="3469342" y="513365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1592C7D-3AD5-B041-BCBE-B8F4CFFE0DD7}"/>
              </a:ext>
            </a:extLst>
          </p:cNvPr>
          <p:cNvSpPr/>
          <p:nvPr/>
        </p:nvSpPr>
        <p:spPr>
          <a:xfrm>
            <a:off x="4020671" y="513365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76B7858-2477-A54D-A3C4-2308284BA698}"/>
              </a:ext>
            </a:extLst>
          </p:cNvPr>
          <p:cNvSpPr/>
          <p:nvPr/>
        </p:nvSpPr>
        <p:spPr>
          <a:xfrm>
            <a:off x="6099675" y="3744473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0D698E-4B82-3947-BC0F-2E4E60AC9A7C}"/>
              </a:ext>
            </a:extLst>
          </p:cNvPr>
          <p:cNvSpPr txBox="1"/>
          <p:nvPr/>
        </p:nvSpPr>
        <p:spPr>
          <a:xfrm>
            <a:off x="1338860" y="2820198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sec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48AC7A6-C355-0744-B3CD-01A92BD7A271}"/>
              </a:ext>
            </a:extLst>
          </p:cNvPr>
          <p:cNvSpPr txBox="1"/>
          <p:nvPr/>
        </p:nvSpPr>
        <p:spPr>
          <a:xfrm>
            <a:off x="1338860" y="3601516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sec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D37A2E8-188F-AA41-ABA8-67B878F46679}"/>
              </a:ext>
            </a:extLst>
          </p:cNvPr>
          <p:cNvSpPr txBox="1"/>
          <p:nvPr/>
        </p:nvSpPr>
        <p:spPr>
          <a:xfrm>
            <a:off x="1338860" y="4382831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sec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5B73D51-B93C-FC47-993C-848832E829CA}"/>
              </a:ext>
            </a:extLst>
          </p:cNvPr>
          <p:cNvSpPr txBox="1"/>
          <p:nvPr/>
        </p:nvSpPr>
        <p:spPr>
          <a:xfrm>
            <a:off x="1363036" y="5168188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sec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AB4F8BD8-3138-5947-A69A-B47482C5E6E7}"/>
              </a:ext>
            </a:extLst>
          </p:cNvPr>
          <p:cNvCxnSpPr>
            <a:cxnSpLocks/>
            <a:stCxn id="45" idx="3"/>
            <a:endCxn id="47" idx="1"/>
          </p:cNvCxnSpPr>
          <p:nvPr/>
        </p:nvCxnSpPr>
        <p:spPr>
          <a:xfrm flipH="1">
            <a:off x="2366684" y="3004867"/>
            <a:ext cx="2205317" cy="781317"/>
          </a:xfrm>
          <a:prstGeom prst="bentConnector5">
            <a:avLst>
              <a:gd name="adj1" fmla="val -10366"/>
              <a:gd name="adj2" fmla="val 50000"/>
              <a:gd name="adj3" fmla="val 110366"/>
            </a:avLst>
          </a:prstGeom>
          <a:ln w="25400">
            <a:solidFill>
              <a:srgbClr val="00B050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8030C99A-2A1D-5949-82B9-07B21AAFB130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 flipH="1">
            <a:off x="2366684" y="3786185"/>
            <a:ext cx="2205316" cy="781314"/>
          </a:xfrm>
          <a:prstGeom prst="bentConnector5">
            <a:avLst>
              <a:gd name="adj1" fmla="val -10366"/>
              <a:gd name="adj2" fmla="val 50000"/>
              <a:gd name="adj3" fmla="val 110366"/>
            </a:avLst>
          </a:prstGeom>
          <a:ln w="25400">
            <a:solidFill>
              <a:srgbClr val="00B050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0CF26EE-C9CA-F843-A4ED-349D5C928F86}"/>
              </a:ext>
            </a:extLst>
          </p:cNvPr>
          <p:cNvCxnSpPr>
            <a:cxnSpLocks/>
            <a:stCxn id="54" idx="3"/>
            <a:endCxn id="55" idx="1"/>
          </p:cNvCxnSpPr>
          <p:nvPr/>
        </p:nvCxnSpPr>
        <p:spPr>
          <a:xfrm flipH="1">
            <a:off x="2366684" y="4567500"/>
            <a:ext cx="2205316" cy="781310"/>
          </a:xfrm>
          <a:prstGeom prst="bentConnector5">
            <a:avLst>
              <a:gd name="adj1" fmla="val -10366"/>
              <a:gd name="adj2" fmla="val 50000"/>
              <a:gd name="adj3" fmla="val 110366"/>
            </a:avLst>
          </a:prstGeom>
          <a:ln w="25400">
            <a:solidFill>
              <a:srgbClr val="00B050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46EC592-AA2E-D342-9977-5DAFD11E245D}"/>
              </a:ext>
            </a:extLst>
          </p:cNvPr>
          <p:cNvSpPr txBox="1"/>
          <p:nvPr/>
        </p:nvSpPr>
        <p:spPr>
          <a:xfrm>
            <a:off x="331097" y="6306104"/>
            <a:ext cx="6976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run tasks from a lower level queue if higher level queues are empty</a:t>
            </a: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0F62E2D4-F130-AC46-A7D3-D34E94E96746}"/>
              </a:ext>
            </a:extLst>
          </p:cNvPr>
          <p:cNvSpPr/>
          <p:nvPr/>
        </p:nvSpPr>
        <p:spPr>
          <a:xfrm>
            <a:off x="5127812" y="3189530"/>
            <a:ext cx="770964" cy="222515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84301D-B2DD-784D-AC0D-D27E41EB15D2}"/>
              </a:ext>
            </a:extLst>
          </p:cNvPr>
          <p:cNvSpPr txBox="1"/>
          <p:nvPr/>
        </p:nvSpPr>
        <p:spPr>
          <a:xfrm rot="20818008">
            <a:off x="6065598" y="1433010"/>
            <a:ext cx="2010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Priority Queue</a:t>
            </a:r>
          </a:p>
        </p:txBody>
      </p:sp>
    </p:spTree>
    <p:extLst>
      <p:ext uri="{BB962C8B-B14F-4D97-AF65-F5344CB8AC3E}">
        <p14:creationId xmlns:p14="http://schemas.microsoft.com/office/powerpoint/2010/main" val="254363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324C96-1119-B543-9F4F-95F9BF399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(Priority) Queue Example (also in K8s)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18C9E-4A4A-4C45-94DD-3F2FF4494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510" y="1700922"/>
            <a:ext cx="6312983" cy="4422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0BB490-8499-164C-8AAE-5AA0187C7D93}"/>
              </a:ext>
            </a:extLst>
          </p:cNvPr>
          <p:cNvSpPr/>
          <p:nvPr/>
        </p:nvSpPr>
        <p:spPr>
          <a:xfrm>
            <a:off x="1246093" y="6229569"/>
            <a:ext cx="578223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3"/>
              </a:rPr>
              <a:t>https://github.com/kubernetes/kubernetes/blob/master/pkg/scheduler/internal/queue/scheduling_queue.go#L112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610223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D31C8A-5AA9-7A4C-9116-4D62C14DD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763988-D078-7E4A-A9FB-19507864B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635" y="2503393"/>
            <a:ext cx="3730751" cy="2906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D3D2FE1-BC1C-4F40-ACB7-92F38754343E}"/>
              </a:ext>
            </a:extLst>
          </p:cNvPr>
          <p:cNvSpPr txBox="1">
            <a:spLocks/>
          </p:cNvSpPr>
          <p:nvPr/>
        </p:nvSpPr>
        <p:spPr>
          <a:xfrm>
            <a:off x="473895" y="1750919"/>
            <a:ext cx="8196210" cy="141885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Now let’s talk about implementation</a:t>
            </a:r>
          </a:p>
          <a:p>
            <a:endParaRPr lang="en-US" dirty="0"/>
          </a:p>
          <a:p>
            <a:r>
              <a:rPr lang="en-US" dirty="0"/>
              <a:t>Possible options? 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2F27C25-5575-1440-BB5C-79E95C3B875D}"/>
              </a:ext>
            </a:extLst>
          </p:cNvPr>
          <p:cNvSpPr txBox="1">
            <a:spLocks/>
          </p:cNvSpPr>
          <p:nvPr/>
        </p:nvSpPr>
        <p:spPr>
          <a:xfrm>
            <a:off x="473895" y="3407335"/>
            <a:ext cx="8196210" cy="109817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Array</a:t>
            </a:r>
          </a:p>
          <a:p>
            <a:pPr lvl="2"/>
            <a:r>
              <a:rPr lang="en-US" dirty="0"/>
              <a:t>Primitive array T **</a:t>
            </a:r>
          </a:p>
          <a:p>
            <a:pPr lvl="2"/>
            <a:r>
              <a:rPr lang="en-US" dirty="0"/>
              <a:t>std::vector&lt;T*&gt;</a:t>
            </a:r>
          </a:p>
          <a:p>
            <a:pPr lvl="2"/>
            <a:r>
              <a:rPr lang="en-US" dirty="0"/>
              <a:t>Pros &amp; cons?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F7E6336E-9BC1-A845-B265-0B9B30AC1280}"/>
              </a:ext>
            </a:extLst>
          </p:cNvPr>
          <p:cNvSpPr txBox="1">
            <a:spLocks/>
          </p:cNvSpPr>
          <p:nvPr/>
        </p:nvSpPr>
        <p:spPr>
          <a:xfrm>
            <a:off x="486346" y="5106147"/>
            <a:ext cx="8196210" cy="109817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List (single linked list)</a:t>
            </a:r>
          </a:p>
          <a:p>
            <a:pPr lvl="2"/>
            <a:r>
              <a:rPr lang="en-US" dirty="0"/>
              <a:t>Pros &amp; cons?</a:t>
            </a:r>
          </a:p>
        </p:txBody>
      </p:sp>
    </p:spTree>
    <p:extLst>
      <p:ext uri="{BB962C8B-B14F-4D97-AF65-F5344CB8AC3E}">
        <p14:creationId xmlns:p14="http://schemas.microsoft.com/office/powerpoint/2010/main" val="368943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Link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7E020F-309D-A94D-865A-FA951DD8C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040" y="1039906"/>
            <a:ext cx="4047788" cy="4796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21156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Link </a:t>
            </a:r>
          </a:p>
          <a:p>
            <a:pPr marL="0" indent="0">
              <a:buNone/>
            </a:pPr>
            <a:r>
              <a:rPr lang="en-US" dirty="0"/>
              <a:t>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44EC89-D4EB-7047-BB8E-E92E86AC1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843" y="657364"/>
            <a:ext cx="6215672" cy="5829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2738BB8-ACB2-934B-A03B-38BAFA0AD098}"/>
              </a:ext>
            </a:extLst>
          </p:cNvPr>
          <p:cNvGrpSpPr/>
          <p:nvPr/>
        </p:nvGrpSpPr>
        <p:grpSpPr>
          <a:xfrm>
            <a:off x="5172636" y="1429451"/>
            <a:ext cx="3524045" cy="439822"/>
            <a:chOff x="1057239" y="2141050"/>
            <a:chExt cx="7254765" cy="90543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6746BE2-F5A6-814F-B14E-F592B7C29F8A}"/>
                </a:ext>
              </a:extLst>
            </p:cNvPr>
            <p:cNvGrpSpPr/>
            <p:nvPr/>
          </p:nvGrpSpPr>
          <p:grpSpPr>
            <a:xfrm>
              <a:off x="1057239" y="2141053"/>
              <a:ext cx="1596316" cy="905435"/>
              <a:chOff x="671756" y="4177553"/>
              <a:chExt cx="1596316" cy="905435"/>
            </a:xfrm>
            <a:solidFill>
              <a:schemeClr val="bg2">
                <a:lumMod val="65000"/>
              </a:schemeClr>
            </a:solidFill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68B61DF-DECB-3740-915D-C8C5E38763DB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accent4">
                        <a:lumMod val="50000"/>
                      </a:schemeClr>
                    </a:solidFill>
                  </a:rPr>
                  <a:t>val</a:t>
                </a:r>
                <a:r>
                  <a:rPr lang="en-US" sz="1000" dirty="0">
                    <a:solidFill>
                      <a:schemeClr val="accent4">
                        <a:lumMod val="50000"/>
                      </a:schemeClr>
                    </a:solidFill>
                  </a:rPr>
                  <a:t> = 1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3E36D53-5A26-DE4B-B2C5-7BC58567567D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accent4">
                        <a:lumMod val="50000"/>
                      </a:schemeClr>
                    </a:solidFill>
                  </a:rPr>
                  <a:t>Next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66FDF14-6BF6-BE48-B1E0-01F6DD2D2425}"/>
                </a:ext>
              </a:extLst>
            </p:cNvPr>
            <p:cNvGrpSpPr/>
            <p:nvPr/>
          </p:nvGrpSpPr>
          <p:grpSpPr>
            <a:xfrm>
              <a:off x="3190839" y="2141052"/>
              <a:ext cx="1596316" cy="905435"/>
              <a:chOff x="671756" y="4177553"/>
              <a:chExt cx="1596316" cy="905435"/>
            </a:xfrm>
            <a:solidFill>
              <a:schemeClr val="bg2">
                <a:lumMod val="65000"/>
              </a:schemeClr>
            </a:solidFill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F750DE9-33B7-3241-B31B-DE71F1E1BCFD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accent4">
                        <a:lumMod val="50000"/>
                      </a:schemeClr>
                    </a:solidFill>
                  </a:rPr>
                  <a:t>val</a:t>
                </a:r>
                <a:r>
                  <a:rPr lang="en-US" sz="1000" dirty="0">
                    <a:solidFill>
                      <a:schemeClr val="accent4">
                        <a:lumMod val="50000"/>
                      </a:schemeClr>
                    </a:solidFill>
                  </a:rPr>
                  <a:t> =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553B4EB-263A-2145-BD1F-1C22D7413176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accent4">
                        <a:lumMod val="50000"/>
                      </a:schemeClr>
                    </a:solidFill>
                  </a:rPr>
                  <a:t>Next</a:t>
                </a:r>
              </a:p>
            </p:txBody>
          </p: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AB4DDF0-DEEC-D24E-A22A-1E4FF53CB4B2}"/>
                </a:ext>
              </a:extLst>
            </p:cNvPr>
            <p:cNvCxnSpPr>
              <a:cxnSpLocks/>
              <a:stCxn id="8" idx="2"/>
              <a:endCxn id="10" idx="1"/>
            </p:cNvCxnSpPr>
            <p:nvPr/>
          </p:nvCxnSpPr>
          <p:spPr>
            <a:xfrm>
              <a:off x="2653556" y="2593770"/>
              <a:ext cx="537283" cy="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B7B5184-7B28-9F4C-9499-14FB400B38CE}"/>
                </a:ext>
              </a:extLst>
            </p:cNvPr>
            <p:cNvCxnSpPr>
              <a:cxnSpLocks/>
            </p:cNvCxnSpPr>
            <p:nvPr/>
          </p:nvCxnSpPr>
          <p:spPr>
            <a:xfrm>
              <a:off x="4787154" y="2580126"/>
              <a:ext cx="537283" cy="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CE2BB3F-FA17-C540-9BB8-D1AAE0150054}"/>
                </a:ext>
              </a:extLst>
            </p:cNvPr>
            <p:cNvSpPr txBox="1"/>
            <p:nvPr/>
          </p:nvSpPr>
          <p:spPr>
            <a:xfrm>
              <a:off x="7522640" y="2373486"/>
              <a:ext cx="789364" cy="506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2">
                      <a:lumMod val="65000"/>
                    </a:schemeClr>
                  </a:solidFill>
                </a:rPr>
                <a:t>end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7AAB85-B90C-EF43-8EFF-0DF0E8804637}"/>
                </a:ext>
              </a:extLst>
            </p:cNvPr>
            <p:cNvGrpSpPr/>
            <p:nvPr/>
          </p:nvGrpSpPr>
          <p:grpSpPr>
            <a:xfrm>
              <a:off x="5324437" y="2141050"/>
              <a:ext cx="1596316" cy="905435"/>
              <a:chOff x="671756" y="4177553"/>
              <a:chExt cx="1596316" cy="905435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A4D30BE-9767-0046-994D-6E33133C1FFD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3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F19C41D-161D-3645-B1EB-F5E55E2E9D22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C2B74B4-CE7A-8F46-AAC0-A3F26473566D}"/>
                </a:ext>
              </a:extLst>
            </p:cNvPr>
            <p:cNvCxnSpPr>
              <a:cxnSpLocks/>
            </p:cNvCxnSpPr>
            <p:nvPr/>
          </p:nvCxnSpPr>
          <p:spPr>
            <a:xfrm>
              <a:off x="6920752" y="2580126"/>
              <a:ext cx="537283" cy="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B5DB043-D149-5441-BECF-0E983F0B371D}"/>
              </a:ext>
            </a:extLst>
          </p:cNvPr>
          <p:cNvCxnSpPr>
            <a:cxnSpLocks/>
          </p:cNvCxnSpPr>
          <p:nvPr/>
        </p:nvCxnSpPr>
        <p:spPr>
          <a:xfrm>
            <a:off x="4374776" y="1105778"/>
            <a:ext cx="609600" cy="257731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9EE3EDE-9309-164A-A717-C052D77F02AD}"/>
              </a:ext>
            </a:extLst>
          </p:cNvPr>
          <p:cNvGrpSpPr/>
          <p:nvPr/>
        </p:nvGrpSpPr>
        <p:grpSpPr>
          <a:xfrm>
            <a:off x="5222441" y="2367318"/>
            <a:ext cx="3524045" cy="722812"/>
            <a:chOff x="5222441" y="2367318"/>
            <a:chExt cx="3524045" cy="722812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F8B4080-21E5-1648-81D5-D430DEED4950}"/>
                </a:ext>
              </a:extLst>
            </p:cNvPr>
            <p:cNvGrpSpPr/>
            <p:nvPr/>
          </p:nvGrpSpPr>
          <p:grpSpPr>
            <a:xfrm>
              <a:off x="5222441" y="2498685"/>
              <a:ext cx="775420" cy="439821"/>
              <a:chOff x="671756" y="4177553"/>
              <a:chExt cx="1596316" cy="905435"/>
            </a:xfrm>
            <a:solidFill>
              <a:schemeClr val="bg2">
                <a:lumMod val="65000"/>
              </a:schemeClr>
            </a:solidFill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A25FF63C-8C36-5A41-945B-8C104A86CB3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A7D1576-B165-6042-AE1D-D37D56F53BBF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16E336E-7811-3A47-AD72-4273922867D5}"/>
                </a:ext>
              </a:extLst>
            </p:cNvPr>
            <p:cNvGrpSpPr/>
            <p:nvPr/>
          </p:nvGrpSpPr>
          <p:grpSpPr>
            <a:xfrm>
              <a:off x="6258850" y="2498685"/>
              <a:ext cx="775420" cy="439821"/>
              <a:chOff x="671756" y="4177553"/>
              <a:chExt cx="1596316" cy="905435"/>
            </a:xfrm>
            <a:solidFill>
              <a:schemeClr val="bg2">
                <a:lumMod val="65000"/>
              </a:schemeClr>
            </a:solidFill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587FAC6-D3DC-1F4E-A43F-B659AF8663F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22B601D-7257-DE4D-A234-B0F1C8958A76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CCD67BC-843E-004C-88B2-77C68B02A790}"/>
                </a:ext>
              </a:extLst>
            </p:cNvPr>
            <p:cNvCxnSpPr>
              <a:cxnSpLocks/>
              <a:stCxn id="54" idx="2"/>
              <a:endCxn id="51" idx="1"/>
            </p:cNvCxnSpPr>
            <p:nvPr/>
          </p:nvCxnSpPr>
          <p:spPr>
            <a:xfrm>
              <a:off x="5997861" y="2718595"/>
              <a:ext cx="260988" cy="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8E2FE35-1641-3947-B398-62B321570B02}"/>
                </a:ext>
              </a:extLst>
            </p:cNvPr>
            <p:cNvCxnSpPr>
              <a:cxnSpLocks/>
            </p:cNvCxnSpPr>
            <p:nvPr/>
          </p:nvCxnSpPr>
          <p:spPr>
            <a:xfrm>
              <a:off x="7034269" y="2711968"/>
              <a:ext cx="260988" cy="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9567269-413E-3C4F-9A18-FF20DB4F1101}"/>
                </a:ext>
              </a:extLst>
            </p:cNvPr>
            <p:cNvSpPr txBox="1"/>
            <p:nvPr/>
          </p:nvSpPr>
          <p:spPr>
            <a:xfrm>
              <a:off x="8363048" y="2611591"/>
              <a:ext cx="3834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2">
                      <a:lumMod val="65000"/>
                    </a:schemeClr>
                  </a:solidFill>
                </a:rPr>
                <a:t>end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1BC12EE-5A7B-A044-9B02-4AC8457869C4}"/>
                </a:ext>
              </a:extLst>
            </p:cNvPr>
            <p:cNvGrpSpPr/>
            <p:nvPr/>
          </p:nvGrpSpPr>
          <p:grpSpPr>
            <a:xfrm>
              <a:off x="7295258" y="2498684"/>
              <a:ext cx="775420" cy="439821"/>
              <a:chOff x="671756" y="4177553"/>
              <a:chExt cx="1596316" cy="905435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B754886-5DB5-DA42-BC29-8D7333CDA415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3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5FC38AC-BFE3-B547-9140-E4EC8BE05746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7281F97-0455-264B-B171-D379DBF9FC0B}"/>
                </a:ext>
              </a:extLst>
            </p:cNvPr>
            <p:cNvCxnSpPr>
              <a:cxnSpLocks/>
            </p:cNvCxnSpPr>
            <p:nvPr/>
          </p:nvCxnSpPr>
          <p:spPr>
            <a:xfrm>
              <a:off x="8070677" y="2711968"/>
              <a:ext cx="260988" cy="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64EEB67-35E9-154E-A0E0-0D47DE855DCD}"/>
                    </a:ext>
                  </a:extLst>
                </p14:cNvPr>
                <p14:cNvContentPartPr/>
                <p14:nvPr/>
              </p14:nvContentPartPr>
              <p14:xfrm>
                <a:off x="5257010" y="2367318"/>
                <a:ext cx="709468" cy="722812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64EEB67-35E9-154E-A0E0-0D47DE855DC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48011" y="2358319"/>
                  <a:ext cx="727106" cy="74045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8B5CAE4-BBFD-4343-8CDC-11C432D922EC}"/>
              </a:ext>
            </a:extLst>
          </p:cNvPr>
          <p:cNvCxnSpPr>
            <a:cxnSpLocks/>
          </p:cNvCxnSpPr>
          <p:nvPr/>
        </p:nvCxnSpPr>
        <p:spPr>
          <a:xfrm>
            <a:off x="4374776" y="2185139"/>
            <a:ext cx="609600" cy="257731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05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2F2C7C-1830-114B-AB64-D8BD3162628A}"/>
              </a:ext>
            </a:extLst>
          </p:cNvPr>
          <p:cNvSpPr/>
          <p:nvPr/>
        </p:nvSpPr>
        <p:spPr>
          <a:xfrm>
            <a:off x="2165309" y="381448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9198B5-F16D-054D-9CE0-82599854C52D}"/>
              </a:ext>
            </a:extLst>
          </p:cNvPr>
          <p:cNvSpPr/>
          <p:nvPr/>
        </p:nvSpPr>
        <p:spPr>
          <a:xfrm>
            <a:off x="2716638" y="3814481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564020-E9FF-174E-805D-42426B9C09E6}"/>
              </a:ext>
            </a:extLst>
          </p:cNvPr>
          <p:cNvSpPr/>
          <p:nvPr/>
        </p:nvSpPr>
        <p:spPr>
          <a:xfrm>
            <a:off x="3267967" y="381448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30A848-1B59-8F46-91A7-B81BC4F8D354}"/>
              </a:ext>
            </a:extLst>
          </p:cNvPr>
          <p:cNvSpPr/>
          <p:nvPr/>
        </p:nvSpPr>
        <p:spPr>
          <a:xfrm>
            <a:off x="3819296" y="3814481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2DD56F-085A-B541-AFCE-1B33F9F5ACA1}"/>
              </a:ext>
            </a:extLst>
          </p:cNvPr>
          <p:cNvSpPr/>
          <p:nvPr/>
        </p:nvSpPr>
        <p:spPr>
          <a:xfrm>
            <a:off x="4370625" y="381448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31A872-3A3A-3640-B6C0-AF5BCBC9B8F4}"/>
              </a:ext>
            </a:extLst>
          </p:cNvPr>
          <p:cNvSpPr/>
          <p:nvPr/>
        </p:nvSpPr>
        <p:spPr>
          <a:xfrm>
            <a:off x="4921954" y="3814481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6483CB-E93A-D144-9921-62D5A67A793E}"/>
              </a:ext>
            </a:extLst>
          </p:cNvPr>
          <p:cNvCxnSpPr>
            <a:cxnSpLocks/>
          </p:cNvCxnSpPr>
          <p:nvPr/>
        </p:nvCxnSpPr>
        <p:spPr>
          <a:xfrm>
            <a:off x="5156542" y="2998116"/>
            <a:ext cx="0" cy="70528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18485F8-4CEB-9C4E-960E-FD9FB886431D}"/>
              </a:ext>
            </a:extLst>
          </p:cNvPr>
          <p:cNvSpPr txBox="1"/>
          <p:nvPr/>
        </p:nvSpPr>
        <p:spPr>
          <a:xfrm>
            <a:off x="4572000" y="257324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260ECD-8077-BE46-9508-4B0CC9CB970D}"/>
              </a:ext>
            </a:extLst>
          </p:cNvPr>
          <p:cNvCxnSpPr>
            <a:cxnSpLocks/>
          </p:cNvCxnSpPr>
          <p:nvPr/>
        </p:nvCxnSpPr>
        <p:spPr>
          <a:xfrm flipV="1">
            <a:off x="2440973" y="4474365"/>
            <a:ext cx="0" cy="698269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4F7AD49-BE9E-4A48-AF54-33C7216B328E}"/>
              </a:ext>
            </a:extLst>
          </p:cNvPr>
          <p:cNvSpPr txBox="1"/>
          <p:nvPr/>
        </p:nvSpPr>
        <p:spPr>
          <a:xfrm>
            <a:off x="1931859" y="5217546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</a:t>
            </a:r>
          </a:p>
        </p:txBody>
      </p:sp>
    </p:spTree>
    <p:extLst>
      <p:ext uri="{BB962C8B-B14F-4D97-AF65-F5344CB8AC3E}">
        <p14:creationId xmlns:p14="http://schemas.microsoft.com/office/powerpoint/2010/main" val="16882961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171700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2F2C7C-1830-114B-AB64-D8BD3162628A}"/>
              </a:ext>
            </a:extLst>
          </p:cNvPr>
          <p:cNvSpPr/>
          <p:nvPr/>
        </p:nvSpPr>
        <p:spPr>
          <a:xfrm>
            <a:off x="2774909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9198B5-F16D-054D-9CE0-82599854C52D}"/>
              </a:ext>
            </a:extLst>
          </p:cNvPr>
          <p:cNvSpPr/>
          <p:nvPr/>
        </p:nvSpPr>
        <p:spPr>
          <a:xfrm>
            <a:off x="3326238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564020-E9FF-174E-805D-42426B9C09E6}"/>
              </a:ext>
            </a:extLst>
          </p:cNvPr>
          <p:cNvSpPr/>
          <p:nvPr/>
        </p:nvSpPr>
        <p:spPr>
          <a:xfrm>
            <a:off x="3877567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30A848-1B59-8F46-91A7-B81BC4F8D354}"/>
              </a:ext>
            </a:extLst>
          </p:cNvPr>
          <p:cNvSpPr/>
          <p:nvPr/>
        </p:nvSpPr>
        <p:spPr>
          <a:xfrm>
            <a:off x="4428896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2DD56F-085A-B541-AFCE-1B33F9F5ACA1}"/>
              </a:ext>
            </a:extLst>
          </p:cNvPr>
          <p:cNvSpPr/>
          <p:nvPr/>
        </p:nvSpPr>
        <p:spPr>
          <a:xfrm>
            <a:off x="4980225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31A872-3A3A-3640-B6C0-AF5BCBC9B8F4}"/>
              </a:ext>
            </a:extLst>
          </p:cNvPr>
          <p:cNvSpPr/>
          <p:nvPr/>
        </p:nvSpPr>
        <p:spPr>
          <a:xfrm>
            <a:off x="5531554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C92091-4652-E146-B5E9-041141CE6186}"/>
              </a:ext>
            </a:extLst>
          </p:cNvPr>
          <p:cNvSpPr txBox="1"/>
          <p:nvPr/>
        </p:nvSpPr>
        <p:spPr>
          <a:xfrm>
            <a:off x="1494920" y="3201079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0156DA-E2B5-4E40-AD22-DE9D56A40A3E}"/>
              </a:ext>
            </a:extLst>
          </p:cNvPr>
          <p:cNvGrpSpPr/>
          <p:nvPr/>
        </p:nvGrpSpPr>
        <p:grpSpPr>
          <a:xfrm>
            <a:off x="2774909" y="3201079"/>
            <a:ext cx="3307974" cy="430306"/>
            <a:chOff x="2658367" y="3649315"/>
            <a:chExt cx="3307974" cy="43030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11619CA-CE0E-E440-AF8C-325CD3B78EA1}"/>
                </a:ext>
              </a:extLst>
            </p:cNvPr>
            <p:cNvSpPr/>
            <p:nvPr/>
          </p:nvSpPr>
          <p:spPr>
            <a:xfrm>
              <a:off x="2658367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B1852F5-644D-8142-86E7-759C07513CD7}"/>
                </a:ext>
              </a:extLst>
            </p:cNvPr>
            <p:cNvSpPr/>
            <p:nvPr/>
          </p:nvSpPr>
          <p:spPr>
            <a:xfrm>
              <a:off x="3209696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4DBC63-C35F-6641-97E2-506851891C9E}"/>
                </a:ext>
              </a:extLst>
            </p:cNvPr>
            <p:cNvSpPr/>
            <p:nvPr/>
          </p:nvSpPr>
          <p:spPr>
            <a:xfrm>
              <a:off x="3761025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E9C6DA-670E-1A40-BC62-B786F8FAEB39}"/>
                </a:ext>
              </a:extLst>
            </p:cNvPr>
            <p:cNvSpPr/>
            <p:nvPr/>
          </p:nvSpPr>
          <p:spPr>
            <a:xfrm>
              <a:off x="4312354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FC676D7-A982-D442-87A6-90971A297AFB}"/>
                </a:ext>
              </a:extLst>
            </p:cNvPr>
            <p:cNvSpPr/>
            <p:nvPr/>
          </p:nvSpPr>
          <p:spPr>
            <a:xfrm>
              <a:off x="4863683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F37D69-D7C1-1A49-A47C-E82E35CDED4D}"/>
                </a:ext>
              </a:extLst>
            </p:cNvPr>
            <p:cNvSpPr/>
            <p:nvPr/>
          </p:nvSpPr>
          <p:spPr>
            <a:xfrm>
              <a:off x="5415012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076C648-5BD5-D24D-9314-059D3672C41D}"/>
              </a:ext>
            </a:extLst>
          </p:cNvPr>
          <p:cNvSpPr txBox="1"/>
          <p:nvPr/>
        </p:nvSpPr>
        <p:spPr>
          <a:xfrm>
            <a:off x="1494920" y="397898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02AE16-60C0-424D-8F99-E4E5D0AF28A7}"/>
              </a:ext>
            </a:extLst>
          </p:cNvPr>
          <p:cNvGrpSpPr/>
          <p:nvPr/>
        </p:nvGrpSpPr>
        <p:grpSpPr>
          <a:xfrm>
            <a:off x="2774909" y="3978986"/>
            <a:ext cx="3307974" cy="430306"/>
            <a:chOff x="2658367" y="4427222"/>
            <a:chExt cx="3307974" cy="43030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E7BAC9A-9104-F644-B392-416484B8D0D1}"/>
                </a:ext>
              </a:extLst>
            </p:cNvPr>
            <p:cNvSpPr/>
            <p:nvPr/>
          </p:nvSpPr>
          <p:spPr>
            <a:xfrm>
              <a:off x="2658367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10729F7-5A4D-2847-B5DF-8F31545FC3AF}"/>
                </a:ext>
              </a:extLst>
            </p:cNvPr>
            <p:cNvSpPr/>
            <p:nvPr/>
          </p:nvSpPr>
          <p:spPr>
            <a:xfrm>
              <a:off x="3209696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AE8092C-77AF-0F46-B64B-9F26B584095A}"/>
                </a:ext>
              </a:extLst>
            </p:cNvPr>
            <p:cNvSpPr/>
            <p:nvPr/>
          </p:nvSpPr>
          <p:spPr>
            <a:xfrm>
              <a:off x="3761025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4746477-7BBB-B045-B06D-8616196AEE48}"/>
                </a:ext>
              </a:extLst>
            </p:cNvPr>
            <p:cNvSpPr/>
            <p:nvPr/>
          </p:nvSpPr>
          <p:spPr>
            <a:xfrm>
              <a:off x="4312354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065CB0-E3F2-684D-9460-1F7BDA69D725}"/>
                </a:ext>
              </a:extLst>
            </p:cNvPr>
            <p:cNvSpPr/>
            <p:nvPr/>
          </p:nvSpPr>
          <p:spPr>
            <a:xfrm>
              <a:off x="4863683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4B07FD5-66E4-A94B-AFFF-8EFF63FA1408}"/>
                </a:ext>
              </a:extLst>
            </p:cNvPr>
            <p:cNvSpPr/>
            <p:nvPr/>
          </p:nvSpPr>
          <p:spPr>
            <a:xfrm>
              <a:off x="5415012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3C7D9F5-06C4-7846-A486-3CB8742BCCC0}"/>
              </a:ext>
            </a:extLst>
          </p:cNvPr>
          <p:cNvSpPr txBox="1"/>
          <p:nvPr/>
        </p:nvSpPr>
        <p:spPr>
          <a:xfrm>
            <a:off x="1377901" y="4756892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enqueue(6)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2AFA3BD-88A6-E34D-AFCC-B5E665AECBF5}"/>
              </a:ext>
            </a:extLst>
          </p:cNvPr>
          <p:cNvGrpSpPr/>
          <p:nvPr/>
        </p:nvGrpSpPr>
        <p:grpSpPr>
          <a:xfrm>
            <a:off x="2774909" y="4756892"/>
            <a:ext cx="3307974" cy="430306"/>
            <a:chOff x="2658367" y="5205128"/>
            <a:chExt cx="3307974" cy="43030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3068B0D-F1ED-804B-A493-8D7757941751}"/>
                </a:ext>
              </a:extLst>
            </p:cNvPr>
            <p:cNvSpPr/>
            <p:nvPr/>
          </p:nvSpPr>
          <p:spPr>
            <a:xfrm>
              <a:off x="2658367" y="520512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FF67F5C-9E6E-4645-9AB6-B9CC5CB9467B}"/>
                </a:ext>
              </a:extLst>
            </p:cNvPr>
            <p:cNvSpPr/>
            <p:nvPr/>
          </p:nvSpPr>
          <p:spPr>
            <a:xfrm>
              <a:off x="3209696" y="520512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8EF0A9A-AFA7-B14D-9E20-4E9E2CF79FFE}"/>
                </a:ext>
              </a:extLst>
            </p:cNvPr>
            <p:cNvSpPr/>
            <p:nvPr/>
          </p:nvSpPr>
          <p:spPr>
            <a:xfrm>
              <a:off x="3761025" y="520512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AFED9D-E1B1-4E48-B0EA-C00B04AB947E}"/>
                </a:ext>
              </a:extLst>
            </p:cNvPr>
            <p:cNvSpPr/>
            <p:nvPr/>
          </p:nvSpPr>
          <p:spPr>
            <a:xfrm>
              <a:off x="4312354" y="520512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78404EC-40D4-4046-B99F-33D9F3500F39}"/>
                </a:ext>
              </a:extLst>
            </p:cNvPr>
            <p:cNvSpPr/>
            <p:nvPr/>
          </p:nvSpPr>
          <p:spPr>
            <a:xfrm>
              <a:off x="4863683" y="520512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42D920B-5FB0-CD42-BF2A-20019E76ACD3}"/>
                </a:ext>
              </a:extLst>
            </p:cNvPr>
            <p:cNvSpPr/>
            <p:nvPr/>
          </p:nvSpPr>
          <p:spPr>
            <a:xfrm>
              <a:off x="5415012" y="520512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6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574AE27-5ED7-1B4A-A4D0-EE97F3641211}"/>
              </a:ext>
            </a:extLst>
          </p:cNvPr>
          <p:cNvSpPr txBox="1"/>
          <p:nvPr/>
        </p:nvSpPr>
        <p:spPr>
          <a:xfrm>
            <a:off x="1377901" y="5651586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enqueue(7)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4A0343C-7DA2-D646-BA65-FE0FD055260C}"/>
              </a:ext>
            </a:extLst>
          </p:cNvPr>
          <p:cNvGrpSpPr/>
          <p:nvPr/>
        </p:nvGrpSpPr>
        <p:grpSpPr>
          <a:xfrm>
            <a:off x="2774909" y="5651586"/>
            <a:ext cx="3307974" cy="430306"/>
            <a:chOff x="2658367" y="6099822"/>
            <a:chExt cx="3307974" cy="43030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C31578D-0439-5C4C-8AC7-ACA2365EE82F}"/>
                </a:ext>
              </a:extLst>
            </p:cNvPr>
            <p:cNvSpPr/>
            <p:nvPr/>
          </p:nvSpPr>
          <p:spPr>
            <a:xfrm>
              <a:off x="2658367" y="60998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689C705-010F-F24B-87D2-CCC85CA92B3B}"/>
                </a:ext>
              </a:extLst>
            </p:cNvPr>
            <p:cNvSpPr/>
            <p:nvPr/>
          </p:nvSpPr>
          <p:spPr>
            <a:xfrm>
              <a:off x="3209696" y="60998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C94DC07-D20F-6F44-9148-05ACFBE44C50}"/>
                </a:ext>
              </a:extLst>
            </p:cNvPr>
            <p:cNvSpPr/>
            <p:nvPr/>
          </p:nvSpPr>
          <p:spPr>
            <a:xfrm>
              <a:off x="3761025" y="60998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13AFAE-3614-8442-8EAE-A13EEA2D10A5}"/>
                </a:ext>
              </a:extLst>
            </p:cNvPr>
            <p:cNvSpPr/>
            <p:nvPr/>
          </p:nvSpPr>
          <p:spPr>
            <a:xfrm>
              <a:off x="4312354" y="60998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0A1557E-2E39-FA4C-8B56-63F68F2BE148}"/>
                </a:ext>
              </a:extLst>
            </p:cNvPr>
            <p:cNvSpPr/>
            <p:nvPr/>
          </p:nvSpPr>
          <p:spPr>
            <a:xfrm>
              <a:off x="4863683" y="60998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362179F-E55F-794D-A548-B498FAA8D7A2}"/>
                </a:ext>
              </a:extLst>
            </p:cNvPr>
            <p:cNvSpPr/>
            <p:nvPr/>
          </p:nvSpPr>
          <p:spPr>
            <a:xfrm>
              <a:off x="5415012" y="60998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6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73A2234-B148-784A-AD7C-E6AB09B12B81}"/>
              </a:ext>
            </a:extLst>
          </p:cNvPr>
          <p:cNvSpPr txBox="1"/>
          <p:nvPr/>
        </p:nvSpPr>
        <p:spPr>
          <a:xfrm>
            <a:off x="6050848" y="5836252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72459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6" grpId="0"/>
      <p:bldP spid="33" grpId="0"/>
      <p:bldP spid="40" grpId="0"/>
      <p:bldP spid="5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171700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2F2C7C-1830-114B-AB64-D8BD3162628A}"/>
              </a:ext>
            </a:extLst>
          </p:cNvPr>
          <p:cNvSpPr/>
          <p:nvPr/>
        </p:nvSpPr>
        <p:spPr>
          <a:xfrm>
            <a:off x="2774909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9198B5-F16D-054D-9CE0-82599854C52D}"/>
              </a:ext>
            </a:extLst>
          </p:cNvPr>
          <p:cNvSpPr/>
          <p:nvPr/>
        </p:nvSpPr>
        <p:spPr>
          <a:xfrm>
            <a:off x="3326238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564020-E9FF-174E-805D-42426B9C09E6}"/>
              </a:ext>
            </a:extLst>
          </p:cNvPr>
          <p:cNvSpPr/>
          <p:nvPr/>
        </p:nvSpPr>
        <p:spPr>
          <a:xfrm>
            <a:off x="3877567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30A848-1B59-8F46-91A7-B81BC4F8D354}"/>
              </a:ext>
            </a:extLst>
          </p:cNvPr>
          <p:cNvSpPr/>
          <p:nvPr/>
        </p:nvSpPr>
        <p:spPr>
          <a:xfrm>
            <a:off x="4428896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2DD56F-085A-B541-AFCE-1B33F9F5ACA1}"/>
              </a:ext>
            </a:extLst>
          </p:cNvPr>
          <p:cNvSpPr/>
          <p:nvPr/>
        </p:nvSpPr>
        <p:spPr>
          <a:xfrm>
            <a:off x="4980225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31A872-3A3A-3640-B6C0-AF5BCBC9B8F4}"/>
              </a:ext>
            </a:extLst>
          </p:cNvPr>
          <p:cNvSpPr/>
          <p:nvPr/>
        </p:nvSpPr>
        <p:spPr>
          <a:xfrm>
            <a:off x="5531554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C92091-4652-E146-B5E9-041141CE6186}"/>
              </a:ext>
            </a:extLst>
          </p:cNvPr>
          <p:cNvSpPr txBox="1"/>
          <p:nvPr/>
        </p:nvSpPr>
        <p:spPr>
          <a:xfrm>
            <a:off x="1494920" y="2960599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0156DA-E2B5-4E40-AD22-DE9D56A40A3E}"/>
              </a:ext>
            </a:extLst>
          </p:cNvPr>
          <p:cNvGrpSpPr/>
          <p:nvPr/>
        </p:nvGrpSpPr>
        <p:grpSpPr>
          <a:xfrm>
            <a:off x="2774909" y="2960599"/>
            <a:ext cx="3307974" cy="430306"/>
            <a:chOff x="2658367" y="3649315"/>
            <a:chExt cx="3307974" cy="43030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11619CA-CE0E-E440-AF8C-325CD3B78EA1}"/>
                </a:ext>
              </a:extLst>
            </p:cNvPr>
            <p:cNvSpPr/>
            <p:nvPr/>
          </p:nvSpPr>
          <p:spPr>
            <a:xfrm>
              <a:off x="2658367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B1852F5-644D-8142-86E7-759C07513CD7}"/>
                </a:ext>
              </a:extLst>
            </p:cNvPr>
            <p:cNvSpPr/>
            <p:nvPr/>
          </p:nvSpPr>
          <p:spPr>
            <a:xfrm>
              <a:off x="3209696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4DBC63-C35F-6641-97E2-506851891C9E}"/>
                </a:ext>
              </a:extLst>
            </p:cNvPr>
            <p:cNvSpPr/>
            <p:nvPr/>
          </p:nvSpPr>
          <p:spPr>
            <a:xfrm>
              <a:off x="3761025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E9C6DA-670E-1A40-BC62-B786F8FAEB39}"/>
                </a:ext>
              </a:extLst>
            </p:cNvPr>
            <p:cNvSpPr/>
            <p:nvPr/>
          </p:nvSpPr>
          <p:spPr>
            <a:xfrm>
              <a:off x="4312354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FC676D7-A982-D442-87A6-90971A297AFB}"/>
                </a:ext>
              </a:extLst>
            </p:cNvPr>
            <p:cNvSpPr/>
            <p:nvPr/>
          </p:nvSpPr>
          <p:spPr>
            <a:xfrm>
              <a:off x="4863683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F37D69-D7C1-1A49-A47C-E82E35CDED4D}"/>
                </a:ext>
              </a:extLst>
            </p:cNvPr>
            <p:cNvSpPr/>
            <p:nvPr/>
          </p:nvSpPr>
          <p:spPr>
            <a:xfrm>
              <a:off x="5415012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076C648-5BD5-D24D-9314-059D3672C41D}"/>
              </a:ext>
            </a:extLst>
          </p:cNvPr>
          <p:cNvSpPr txBox="1"/>
          <p:nvPr/>
        </p:nvSpPr>
        <p:spPr>
          <a:xfrm>
            <a:off x="1494920" y="3558999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02AE16-60C0-424D-8F99-E4E5D0AF28A7}"/>
              </a:ext>
            </a:extLst>
          </p:cNvPr>
          <p:cNvGrpSpPr/>
          <p:nvPr/>
        </p:nvGrpSpPr>
        <p:grpSpPr>
          <a:xfrm>
            <a:off x="2774909" y="3558999"/>
            <a:ext cx="3307974" cy="430306"/>
            <a:chOff x="2658367" y="4427222"/>
            <a:chExt cx="3307974" cy="43030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E7BAC9A-9104-F644-B392-416484B8D0D1}"/>
                </a:ext>
              </a:extLst>
            </p:cNvPr>
            <p:cNvSpPr/>
            <p:nvPr/>
          </p:nvSpPr>
          <p:spPr>
            <a:xfrm>
              <a:off x="2658367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10729F7-5A4D-2847-B5DF-8F31545FC3AF}"/>
                </a:ext>
              </a:extLst>
            </p:cNvPr>
            <p:cNvSpPr/>
            <p:nvPr/>
          </p:nvSpPr>
          <p:spPr>
            <a:xfrm>
              <a:off x="3209696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AE8092C-77AF-0F46-B64B-9F26B584095A}"/>
                </a:ext>
              </a:extLst>
            </p:cNvPr>
            <p:cNvSpPr/>
            <p:nvPr/>
          </p:nvSpPr>
          <p:spPr>
            <a:xfrm>
              <a:off x="3761025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4746477-7BBB-B045-B06D-8616196AEE48}"/>
                </a:ext>
              </a:extLst>
            </p:cNvPr>
            <p:cNvSpPr/>
            <p:nvPr/>
          </p:nvSpPr>
          <p:spPr>
            <a:xfrm>
              <a:off x="4312354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065CB0-E3F2-684D-9460-1F7BDA69D725}"/>
                </a:ext>
              </a:extLst>
            </p:cNvPr>
            <p:cNvSpPr/>
            <p:nvPr/>
          </p:nvSpPr>
          <p:spPr>
            <a:xfrm>
              <a:off x="4863683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4B07FD5-66E4-A94B-AFFF-8EFF63FA1408}"/>
                </a:ext>
              </a:extLst>
            </p:cNvPr>
            <p:cNvSpPr/>
            <p:nvPr/>
          </p:nvSpPr>
          <p:spPr>
            <a:xfrm>
              <a:off x="5415012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3C7D9F5-06C4-7846-A486-3CB8742BCCC0}"/>
              </a:ext>
            </a:extLst>
          </p:cNvPr>
          <p:cNvSpPr txBox="1"/>
          <p:nvPr/>
        </p:nvSpPr>
        <p:spPr>
          <a:xfrm>
            <a:off x="1377901" y="4157945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enqueue(6)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068B0D-F1ED-804B-A493-8D7757941751}"/>
              </a:ext>
            </a:extLst>
          </p:cNvPr>
          <p:cNvSpPr/>
          <p:nvPr/>
        </p:nvSpPr>
        <p:spPr>
          <a:xfrm>
            <a:off x="2774909" y="415794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FF67F5C-9E6E-4645-9AB6-B9CC5CB9467B}"/>
              </a:ext>
            </a:extLst>
          </p:cNvPr>
          <p:cNvSpPr/>
          <p:nvPr/>
        </p:nvSpPr>
        <p:spPr>
          <a:xfrm>
            <a:off x="3326238" y="415794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8EF0A9A-AFA7-B14D-9E20-4E9E2CF79FFE}"/>
              </a:ext>
            </a:extLst>
          </p:cNvPr>
          <p:cNvSpPr/>
          <p:nvPr/>
        </p:nvSpPr>
        <p:spPr>
          <a:xfrm>
            <a:off x="3877567" y="415794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AFED9D-E1B1-4E48-B0EA-C00B04AB947E}"/>
              </a:ext>
            </a:extLst>
          </p:cNvPr>
          <p:cNvSpPr/>
          <p:nvPr/>
        </p:nvSpPr>
        <p:spPr>
          <a:xfrm>
            <a:off x="4428896" y="415794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78404EC-40D4-4046-B99F-33D9F3500F39}"/>
              </a:ext>
            </a:extLst>
          </p:cNvPr>
          <p:cNvSpPr/>
          <p:nvPr/>
        </p:nvSpPr>
        <p:spPr>
          <a:xfrm>
            <a:off x="4980225" y="415794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42D920B-5FB0-CD42-BF2A-20019E76ACD3}"/>
              </a:ext>
            </a:extLst>
          </p:cNvPr>
          <p:cNvSpPr/>
          <p:nvPr/>
        </p:nvSpPr>
        <p:spPr>
          <a:xfrm>
            <a:off x="5531554" y="415794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574AE27-5ED7-1B4A-A4D0-EE97F3641211}"/>
              </a:ext>
            </a:extLst>
          </p:cNvPr>
          <p:cNvSpPr txBox="1"/>
          <p:nvPr/>
        </p:nvSpPr>
        <p:spPr>
          <a:xfrm>
            <a:off x="1377901" y="4756345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enqueue(7)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A2253C-1359-064F-A523-03F48237D10D}"/>
              </a:ext>
            </a:extLst>
          </p:cNvPr>
          <p:cNvGrpSpPr/>
          <p:nvPr/>
        </p:nvGrpSpPr>
        <p:grpSpPr>
          <a:xfrm>
            <a:off x="2774909" y="4756345"/>
            <a:ext cx="3307974" cy="430306"/>
            <a:chOff x="2774909" y="4756345"/>
            <a:chExt cx="3307974" cy="43030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C31578D-0439-5C4C-8AC7-ACA2365EE82F}"/>
                </a:ext>
              </a:extLst>
            </p:cNvPr>
            <p:cNvSpPr/>
            <p:nvPr/>
          </p:nvSpPr>
          <p:spPr>
            <a:xfrm>
              <a:off x="2774909" y="475634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689C705-010F-F24B-87D2-CCC85CA92B3B}"/>
                </a:ext>
              </a:extLst>
            </p:cNvPr>
            <p:cNvSpPr/>
            <p:nvPr/>
          </p:nvSpPr>
          <p:spPr>
            <a:xfrm>
              <a:off x="3326238" y="475634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C94DC07-D20F-6F44-9148-05ACFBE44C50}"/>
                </a:ext>
              </a:extLst>
            </p:cNvPr>
            <p:cNvSpPr/>
            <p:nvPr/>
          </p:nvSpPr>
          <p:spPr>
            <a:xfrm>
              <a:off x="3877567" y="475634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13AFAE-3614-8442-8EAE-A13EEA2D10A5}"/>
                </a:ext>
              </a:extLst>
            </p:cNvPr>
            <p:cNvSpPr/>
            <p:nvPr/>
          </p:nvSpPr>
          <p:spPr>
            <a:xfrm>
              <a:off x="4428896" y="475634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0A1557E-2E39-FA4C-8B56-63F68F2BE148}"/>
                </a:ext>
              </a:extLst>
            </p:cNvPr>
            <p:cNvSpPr/>
            <p:nvPr/>
          </p:nvSpPr>
          <p:spPr>
            <a:xfrm>
              <a:off x="4980225" y="475634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362179F-E55F-794D-A548-B498FAA8D7A2}"/>
                </a:ext>
              </a:extLst>
            </p:cNvPr>
            <p:cNvSpPr/>
            <p:nvPr/>
          </p:nvSpPr>
          <p:spPr>
            <a:xfrm>
              <a:off x="5531554" y="475634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FD0BB41-155D-F340-B99E-2CD5348F9304}"/>
              </a:ext>
            </a:extLst>
          </p:cNvPr>
          <p:cNvSpPr txBox="1"/>
          <p:nvPr/>
        </p:nvSpPr>
        <p:spPr>
          <a:xfrm>
            <a:off x="1377901" y="5416264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enqueue(8)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CA385F-6035-834B-B06D-B42DCC7241C0}"/>
              </a:ext>
            </a:extLst>
          </p:cNvPr>
          <p:cNvGrpSpPr/>
          <p:nvPr/>
        </p:nvGrpSpPr>
        <p:grpSpPr>
          <a:xfrm>
            <a:off x="2774909" y="5416264"/>
            <a:ext cx="3307974" cy="430306"/>
            <a:chOff x="2774909" y="5416264"/>
            <a:chExt cx="3307974" cy="43030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EA83C6A-7CFC-7B47-8B54-4CCE14EECD0D}"/>
                </a:ext>
              </a:extLst>
            </p:cNvPr>
            <p:cNvSpPr/>
            <p:nvPr/>
          </p:nvSpPr>
          <p:spPr>
            <a:xfrm>
              <a:off x="2774909" y="541626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5328844-35EE-CE44-A736-C4121822A85A}"/>
                </a:ext>
              </a:extLst>
            </p:cNvPr>
            <p:cNvSpPr/>
            <p:nvPr/>
          </p:nvSpPr>
          <p:spPr>
            <a:xfrm>
              <a:off x="3326238" y="5416264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AE6EED4-EB22-6445-A86A-F9D8679E0DE0}"/>
                </a:ext>
              </a:extLst>
            </p:cNvPr>
            <p:cNvSpPr/>
            <p:nvPr/>
          </p:nvSpPr>
          <p:spPr>
            <a:xfrm>
              <a:off x="3877567" y="541626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EC72071-9AB5-2044-BC4E-6E03FB357BC8}"/>
                </a:ext>
              </a:extLst>
            </p:cNvPr>
            <p:cNvSpPr/>
            <p:nvPr/>
          </p:nvSpPr>
          <p:spPr>
            <a:xfrm>
              <a:off x="4428896" y="5416264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EF2EE39-DF19-0140-9B43-A3F3B6CED4A1}"/>
                </a:ext>
              </a:extLst>
            </p:cNvPr>
            <p:cNvSpPr/>
            <p:nvPr/>
          </p:nvSpPr>
          <p:spPr>
            <a:xfrm>
              <a:off x="4980225" y="541626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150FA26-3D8B-394E-933B-2CE634150754}"/>
                </a:ext>
              </a:extLst>
            </p:cNvPr>
            <p:cNvSpPr/>
            <p:nvPr/>
          </p:nvSpPr>
          <p:spPr>
            <a:xfrm>
              <a:off x="5531554" y="5416264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60F6B7-A63C-B146-9E44-F4575A2DB766}"/>
              </a:ext>
            </a:extLst>
          </p:cNvPr>
          <p:cNvSpPr txBox="1"/>
          <p:nvPr/>
        </p:nvSpPr>
        <p:spPr>
          <a:xfrm>
            <a:off x="6257365" y="547723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Full!</a:t>
            </a:r>
          </a:p>
        </p:txBody>
      </p:sp>
    </p:spTree>
    <p:extLst>
      <p:ext uri="{BB962C8B-B14F-4D97-AF65-F5344CB8AC3E}">
        <p14:creationId xmlns:p14="http://schemas.microsoft.com/office/powerpoint/2010/main" val="22174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in-class lab 1</a:t>
            </a: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84FB0D82-E1C7-BF49-9A92-9FC900D57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107486"/>
            <a:ext cx="8196210" cy="401549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Given the head pointer (assuming with dummy head node)</a:t>
            </a:r>
          </a:p>
          <a:p>
            <a:r>
              <a:rPr lang="en-US" dirty="0"/>
              <a:t>Find the pointer to the N-</a:t>
            </a:r>
            <a:r>
              <a:rPr lang="en-US" dirty="0" err="1"/>
              <a:t>th</a:t>
            </a:r>
            <a:r>
              <a:rPr lang="en-US" dirty="0"/>
              <a:t> node from the end of the list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CD96D8-7EA7-B54F-8297-7A226568A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545" y="2556212"/>
            <a:ext cx="4533900" cy="3822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72483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171700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C7D9F5-06C4-7846-A486-3CB8742BCCC0}"/>
              </a:ext>
            </a:extLst>
          </p:cNvPr>
          <p:cNvSpPr txBox="1"/>
          <p:nvPr/>
        </p:nvSpPr>
        <p:spPr>
          <a:xfrm>
            <a:off x="1476512" y="2431039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enqueue(6)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DDA62F2-F8E7-AC41-B982-B9E69472DAC8}"/>
              </a:ext>
            </a:extLst>
          </p:cNvPr>
          <p:cNvGrpSpPr/>
          <p:nvPr/>
        </p:nvGrpSpPr>
        <p:grpSpPr>
          <a:xfrm>
            <a:off x="2873520" y="2431039"/>
            <a:ext cx="3307974" cy="430306"/>
            <a:chOff x="2873520" y="2431039"/>
            <a:chExt cx="3307974" cy="43030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3068B0D-F1ED-804B-A493-8D7757941751}"/>
                </a:ext>
              </a:extLst>
            </p:cNvPr>
            <p:cNvSpPr/>
            <p:nvPr/>
          </p:nvSpPr>
          <p:spPr>
            <a:xfrm>
              <a:off x="2873520" y="24310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FF67F5C-9E6E-4645-9AB6-B9CC5CB9467B}"/>
                </a:ext>
              </a:extLst>
            </p:cNvPr>
            <p:cNvSpPr/>
            <p:nvPr/>
          </p:nvSpPr>
          <p:spPr>
            <a:xfrm>
              <a:off x="3424849" y="24310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8EF0A9A-AFA7-B14D-9E20-4E9E2CF79FFE}"/>
                </a:ext>
              </a:extLst>
            </p:cNvPr>
            <p:cNvSpPr/>
            <p:nvPr/>
          </p:nvSpPr>
          <p:spPr>
            <a:xfrm>
              <a:off x="3976178" y="24310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AFED9D-E1B1-4E48-B0EA-C00B04AB947E}"/>
                </a:ext>
              </a:extLst>
            </p:cNvPr>
            <p:cNvSpPr/>
            <p:nvPr/>
          </p:nvSpPr>
          <p:spPr>
            <a:xfrm>
              <a:off x="4527507" y="24310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78404EC-40D4-4046-B99F-33D9F3500F39}"/>
                </a:ext>
              </a:extLst>
            </p:cNvPr>
            <p:cNvSpPr/>
            <p:nvPr/>
          </p:nvSpPr>
          <p:spPr>
            <a:xfrm>
              <a:off x="5078836" y="24310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42D920B-5FB0-CD42-BF2A-20019E76ACD3}"/>
                </a:ext>
              </a:extLst>
            </p:cNvPr>
            <p:cNvSpPr/>
            <p:nvPr/>
          </p:nvSpPr>
          <p:spPr>
            <a:xfrm>
              <a:off x="5630165" y="24310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6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574AE27-5ED7-1B4A-A4D0-EE97F3641211}"/>
              </a:ext>
            </a:extLst>
          </p:cNvPr>
          <p:cNvSpPr txBox="1"/>
          <p:nvPr/>
        </p:nvSpPr>
        <p:spPr>
          <a:xfrm>
            <a:off x="1476512" y="3029439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enqueue(7)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5EA723-D83B-FA49-8AC3-01FB9F04277F}"/>
              </a:ext>
            </a:extLst>
          </p:cNvPr>
          <p:cNvGrpSpPr/>
          <p:nvPr/>
        </p:nvGrpSpPr>
        <p:grpSpPr>
          <a:xfrm>
            <a:off x="2873520" y="3029439"/>
            <a:ext cx="3307974" cy="430306"/>
            <a:chOff x="2873520" y="3029439"/>
            <a:chExt cx="3307974" cy="43030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C31578D-0439-5C4C-8AC7-ACA2365EE82F}"/>
                </a:ext>
              </a:extLst>
            </p:cNvPr>
            <p:cNvSpPr/>
            <p:nvPr/>
          </p:nvSpPr>
          <p:spPr>
            <a:xfrm>
              <a:off x="2873520" y="30294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689C705-010F-F24B-87D2-CCC85CA92B3B}"/>
                </a:ext>
              </a:extLst>
            </p:cNvPr>
            <p:cNvSpPr/>
            <p:nvPr/>
          </p:nvSpPr>
          <p:spPr>
            <a:xfrm>
              <a:off x="3424849" y="30294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C94DC07-D20F-6F44-9148-05ACFBE44C50}"/>
                </a:ext>
              </a:extLst>
            </p:cNvPr>
            <p:cNvSpPr/>
            <p:nvPr/>
          </p:nvSpPr>
          <p:spPr>
            <a:xfrm>
              <a:off x="3976178" y="30294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13AFAE-3614-8442-8EAE-A13EEA2D10A5}"/>
                </a:ext>
              </a:extLst>
            </p:cNvPr>
            <p:cNvSpPr/>
            <p:nvPr/>
          </p:nvSpPr>
          <p:spPr>
            <a:xfrm>
              <a:off x="4527507" y="30294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0A1557E-2E39-FA4C-8B56-63F68F2BE148}"/>
                </a:ext>
              </a:extLst>
            </p:cNvPr>
            <p:cNvSpPr/>
            <p:nvPr/>
          </p:nvSpPr>
          <p:spPr>
            <a:xfrm>
              <a:off x="5078836" y="30294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362179F-E55F-794D-A548-B498FAA8D7A2}"/>
                </a:ext>
              </a:extLst>
            </p:cNvPr>
            <p:cNvSpPr/>
            <p:nvPr/>
          </p:nvSpPr>
          <p:spPr>
            <a:xfrm>
              <a:off x="5630165" y="30294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FD0BB41-155D-F340-B99E-2CD5348F9304}"/>
              </a:ext>
            </a:extLst>
          </p:cNvPr>
          <p:cNvSpPr txBox="1"/>
          <p:nvPr/>
        </p:nvSpPr>
        <p:spPr>
          <a:xfrm>
            <a:off x="1476512" y="3689358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enqueue(8)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3D3C26C-DC39-A346-808F-11626736EB4D}"/>
              </a:ext>
            </a:extLst>
          </p:cNvPr>
          <p:cNvGrpSpPr/>
          <p:nvPr/>
        </p:nvGrpSpPr>
        <p:grpSpPr>
          <a:xfrm>
            <a:off x="2873520" y="3689358"/>
            <a:ext cx="3307974" cy="430306"/>
            <a:chOff x="2873520" y="3689358"/>
            <a:chExt cx="3307974" cy="43030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EA83C6A-7CFC-7B47-8B54-4CCE14EECD0D}"/>
                </a:ext>
              </a:extLst>
            </p:cNvPr>
            <p:cNvSpPr/>
            <p:nvPr/>
          </p:nvSpPr>
          <p:spPr>
            <a:xfrm>
              <a:off x="2873520" y="368935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5328844-35EE-CE44-A736-C4121822A85A}"/>
                </a:ext>
              </a:extLst>
            </p:cNvPr>
            <p:cNvSpPr/>
            <p:nvPr/>
          </p:nvSpPr>
          <p:spPr>
            <a:xfrm>
              <a:off x="3424849" y="368935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AE6EED4-EB22-6445-A86A-F9D8679E0DE0}"/>
                </a:ext>
              </a:extLst>
            </p:cNvPr>
            <p:cNvSpPr/>
            <p:nvPr/>
          </p:nvSpPr>
          <p:spPr>
            <a:xfrm>
              <a:off x="3976178" y="368935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EC72071-9AB5-2044-BC4E-6E03FB357BC8}"/>
                </a:ext>
              </a:extLst>
            </p:cNvPr>
            <p:cNvSpPr/>
            <p:nvPr/>
          </p:nvSpPr>
          <p:spPr>
            <a:xfrm>
              <a:off x="4527507" y="368935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EF2EE39-DF19-0140-9B43-A3F3B6CED4A1}"/>
                </a:ext>
              </a:extLst>
            </p:cNvPr>
            <p:cNvSpPr/>
            <p:nvPr/>
          </p:nvSpPr>
          <p:spPr>
            <a:xfrm>
              <a:off x="5078836" y="368935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150FA26-3D8B-394E-933B-2CE634150754}"/>
                </a:ext>
              </a:extLst>
            </p:cNvPr>
            <p:cNvSpPr/>
            <p:nvPr/>
          </p:nvSpPr>
          <p:spPr>
            <a:xfrm>
              <a:off x="5630165" y="368935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60F6B7-A63C-B146-9E44-F4575A2DB766}"/>
              </a:ext>
            </a:extLst>
          </p:cNvPr>
          <p:cNvSpPr txBox="1"/>
          <p:nvPr/>
        </p:nvSpPr>
        <p:spPr>
          <a:xfrm>
            <a:off x="6355976" y="375033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Full!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432782-BBC3-B24C-84E4-6FFE8393EB12}"/>
              </a:ext>
            </a:extLst>
          </p:cNvPr>
          <p:cNvSpPr txBox="1"/>
          <p:nvPr/>
        </p:nvSpPr>
        <p:spPr>
          <a:xfrm>
            <a:off x="1476512" y="434927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8CC8C36-A9C4-034B-8307-CE4FE11AD2A5}"/>
              </a:ext>
            </a:extLst>
          </p:cNvPr>
          <p:cNvGrpSpPr/>
          <p:nvPr/>
        </p:nvGrpSpPr>
        <p:grpSpPr>
          <a:xfrm>
            <a:off x="2873520" y="4349276"/>
            <a:ext cx="3307974" cy="430306"/>
            <a:chOff x="2873520" y="4349276"/>
            <a:chExt cx="3307974" cy="43030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89D2BEB-BFC3-8644-B8A1-F0EB1B1AC04D}"/>
                </a:ext>
              </a:extLst>
            </p:cNvPr>
            <p:cNvSpPr/>
            <p:nvPr/>
          </p:nvSpPr>
          <p:spPr>
            <a:xfrm>
              <a:off x="2873520" y="4349277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0F592D4-F231-D044-8097-04C5B4F2EC6B}"/>
                </a:ext>
              </a:extLst>
            </p:cNvPr>
            <p:cNvSpPr/>
            <p:nvPr/>
          </p:nvSpPr>
          <p:spPr>
            <a:xfrm>
              <a:off x="3424849" y="434927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E4F9BA1-0E77-4D4C-AB4B-7B387A6FE315}"/>
                </a:ext>
              </a:extLst>
            </p:cNvPr>
            <p:cNvSpPr/>
            <p:nvPr/>
          </p:nvSpPr>
          <p:spPr>
            <a:xfrm>
              <a:off x="3976178" y="4349277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8BA4EC2-C65F-184D-8068-E33C66927B30}"/>
                </a:ext>
              </a:extLst>
            </p:cNvPr>
            <p:cNvSpPr/>
            <p:nvPr/>
          </p:nvSpPr>
          <p:spPr>
            <a:xfrm>
              <a:off x="4527507" y="434927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4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78CB1BC-A357-F449-A35D-3E0CD8C4841B}"/>
                </a:ext>
              </a:extLst>
            </p:cNvPr>
            <p:cNvSpPr/>
            <p:nvPr/>
          </p:nvSpPr>
          <p:spPr>
            <a:xfrm>
              <a:off x="5078836" y="4349277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C2A6D4E-58CB-4641-B200-2B53C8701FC1}"/>
                </a:ext>
              </a:extLst>
            </p:cNvPr>
            <p:cNvSpPr/>
            <p:nvPr/>
          </p:nvSpPr>
          <p:spPr>
            <a:xfrm>
              <a:off x="5630165" y="434927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F53A2F83-54D1-974B-B319-7BC438106916}"/>
              </a:ext>
            </a:extLst>
          </p:cNvPr>
          <p:cNvSpPr txBox="1"/>
          <p:nvPr/>
        </p:nvSpPr>
        <p:spPr>
          <a:xfrm>
            <a:off x="1160853" y="5097704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 x 4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9ADBBD6-366D-DB45-89E8-3463C1871CD8}"/>
              </a:ext>
            </a:extLst>
          </p:cNvPr>
          <p:cNvGrpSpPr/>
          <p:nvPr/>
        </p:nvGrpSpPr>
        <p:grpSpPr>
          <a:xfrm>
            <a:off x="2918013" y="5086578"/>
            <a:ext cx="3307974" cy="430306"/>
            <a:chOff x="2918013" y="5086578"/>
            <a:chExt cx="3307974" cy="430306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4A73823-E7B9-8B4F-B5C8-BE8FD7C2098D}"/>
                </a:ext>
              </a:extLst>
            </p:cNvPr>
            <p:cNvSpPr/>
            <p:nvPr/>
          </p:nvSpPr>
          <p:spPr>
            <a:xfrm>
              <a:off x="2918013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FAC7F24-9986-B54E-8219-86675DF22A5D}"/>
                </a:ext>
              </a:extLst>
            </p:cNvPr>
            <p:cNvSpPr/>
            <p:nvPr/>
          </p:nvSpPr>
          <p:spPr>
            <a:xfrm>
              <a:off x="3469342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8</a:t>
              </a:r>
              <a:r>
                <a:rPr lang="en-US" dirty="0">
                  <a:solidFill>
                    <a:schemeClr val="tx1"/>
                  </a:solidFill>
                </a:rPr>
                <a:t>/</a:t>
              </a:r>
              <a:r>
                <a:rPr lang="en-US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D6E7D3C-D3E5-9446-8397-21A85FF51EE5}"/>
                </a:ext>
              </a:extLst>
            </p:cNvPr>
            <p:cNvSpPr/>
            <p:nvPr/>
          </p:nvSpPr>
          <p:spPr>
            <a:xfrm>
              <a:off x="4020671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F5CE859-D319-2E4E-BA6A-868626B465A6}"/>
                </a:ext>
              </a:extLst>
            </p:cNvPr>
            <p:cNvSpPr/>
            <p:nvPr/>
          </p:nvSpPr>
          <p:spPr>
            <a:xfrm>
              <a:off x="4572000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715E91A-CF76-3042-B4DD-D9B37509FF32}"/>
                </a:ext>
              </a:extLst>
            </p:cNvPr>
            <p:cNvSpPr/>
            <p:nvPr/>
          </p:nvSpPr>
          <p:spPr>
            <a:xfrm>
              <a:off x="5123329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4B5D4AC-3122-2842-B0F9-EF65D327250C}"/>
                </a:ext>
              </a:extLst>
            </p:cNvPr>
            <p:cNvSpPr/>
            <p:nvPr/>
          </p:nvSpPr>
          <p:spPr>
            <a:xfrm>
              <a:off x="5674658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0E095B5F-AE40-9349-8146-408515556D13}"/>
              </a:ext>
            </a:extLst>
          </p:cNvPr>
          <p:cNvSpPr txBox="1"/>
          <p:nvPr/>
        </p:nvSpPr>
        <p:spPr>
          <a:xfrm>
            <a:off x="1340147" y="574228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BB95F46-F479-BE44-97C1-42E0044F9A90}"/>
              </a:ext>
            </a:extLst>
          </p:cNvPr>
          <p:cNvGrpSpPr/>
          <p:nvPr/>
        </p:nvGrpSpPr>
        <p:grpSpPr>
          <a:xfrm>
            <a:off x="2918013" y="5742282"/>
            <a:ext cx="3307974" cy="430306"/>
            <a:chOff x="2918013" y="5086578"/>
            <a:chExt cx="3307974" cy="430306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BCD38F1-F3E9-A145-A26F-39ADB5B0954C}"/>
                </a:ext>
              </a:extLst>
            </p:cNvPr>
            <p:cNvSpPr/>
            <p:nvPr/>
          </p:nvSpPr>
          <p:spPr>
            <a:xfrm>
              <a:off x="2918013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E23F373-95FC-AF42-8098-B1FA48E65F55}"/>
                </a:ext>
              </a:extLst>
            </p:cNvPr>
            <p:cNvSpPr/>
            <p:nvPr/>
          </p:nvSpPr>
          <p:spPr>
            <a:xfrm>
              <a:off x="3469342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61EC2D29-63B9-5A4F-B06C-B66D51153DAB}"/>
                </a:ext>
              </a:extLst>
            </p:cNvPr>
            <p:cNvSpPr/>
            <p:nvPr/>
          </p:nvSpPr>
          <p:spPr>
            <a:xfrm>
              <a:off x="4020671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AC860F8-B3AD-854F-BE7C-E4775B2071BF}"/>
                </a:ext>
              </a:extLst>
            </p:cNvPr>
            <p:cNvSpPr/>
            <p:nvPr/>
          </p:nvSpPr>
          <p:spPr>
            <a:xfrm>
              <a:off x="4572000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A9158A3E-3246-6C4E-80EE-85F42FE50F4E}"/>
                </a:ext>
              </a:extLst>
            </p:cNvPr>
            <p:cNvSpPr/>
            <p:nvPr/>
          </p:nvSpPr>
          <p:spPr>
            <a:xfrm>
              <a:off x="5123329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8638F2E-E9C4-4C42-A797-AE71B01F2382}"/>
                </a:ext>
              </a:extLst>
            </p:cNvPr>
            <p:cNvSpPr/>
            <p:nvPr/>
          </p:nvSpPr>
          <p:spPr>
            <a:xfrm>
              <a:off x="5674658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0AC888E2-19B7-A14D-A63B-F2C6CF9520D2}"/>
              </a:ext>
            </a:extLst>
          </p:cNvPr>
          <p:cNvSpPr txBox="1"/>
          <p:nvPr/>
        </p:nvSpPr>
        <p:spPr>
          <a:xfrm>
            <a:off x="6355976" y="5803255"/>
            <a:ext cx="786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empty</a:t>
            </a:r>
          </a:p>
        </p:txBody>
      </p:sp>
    </p:spTree>
    <p:extLst>
      <p:ext uri="{BB962C8B-B14F-4D97-AF65-F5344CB8AC3E}">
        <p14:creationId xmlns:p14="http://schemas.microsoft.com/office/powerpoint/2010/main" val="133838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64" grpId="0"/>
      <p:bldP spid="78" grpId="0"/>
      <p:bldP spid="8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171700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0156DA-E2B5-4E40-AD22-DE9D56A40A3E}"/>
              </a:ext>
            </a:extLst>
          </p:cNvPr>
          <p:cNvGrpSpPr/>
          <p:nvPr/>
        </p:nvGrpSpPr>
        <p:grpSpPr>
          <a:xfrm>
            <a:off x="859192" y="4166467"/>
            <a:ext cx="3307974" cy="430306"/>
            <a:chOff x="2658367" y="3649315"/>
            <a:chExt cx="3307974" cy="43030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11619CA-CE0E-E440-AF8C-325CD3B78EA1}"/>
                </a:ext>
              </a:extLst>
            </p:cNvPr>
            <p:cNvSpPr/>
            <p:nvPr/>
          </p:nvSpPr>
          <p:spPr>
            <a:xfrm>
              <a:off x="2658367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B1852F5-644D-8142-86E7-759C07513CD7}"/>
                </a:ext>
              </a:extLst>
            </p:cNvPr>
            <p:cNvSpPr/>
            <p:nvPr/>
          </p:nvSpPr>
          <p:spPr>
            <a:xfrm>
              <a:off x="3209696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4DBC63-C35F-6641-97E2-506851891C9E}"/>
                </a:ext>
              </a:extLst>
            </p:cNvPr>
            <p:cNvSpPr/>
            <p:nvPr/>
          </p:nvSpPr>
          <p:spPr>
            <a:xfrm>
              <a:off x="3761025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E9C6DA-670E-1A40-BC62-B786F8FAEB39}"/>
                </a:ext>
              </a:extLst>
            </p:cNvPr>
            <p:cNvSpPr/>
            <p:nvPr/>
          </p:nvSpPr>
          <p:spPr>
            <a:xfrm>
              <a:off x="4312354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FC676D7-A982-D442-87A6-90971A297AFB}"/>
                </a:ext>
              </a:extLst>
            </p:cNvPr>
            <p:cNvSpPr/>
            <p:nvPr/>
          </p:nvSpPr>
          <p:spPr>
            <a:xfrm>
              <a:off x="4863683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F37D69-D7C1-1A49-A47C-E82E35CDED4D}"/>
                </a:ext>
              </a:extLst>
            </p:cNvPr>
            <p:cNvSpPr/>
            <p:nvPr/>
          </p:nvSpPr>
          <p:spPr>
            <a:xfrm>
              <a:off x="5415012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27EE3D-F3BC-794D-BE37-1B04424C90B3}"/>
              </a:ext>
            </a:extLst>
          </p:cNvPr>
          <p:cNvSpPr/>
          <p:nvPr/>
        </p:nvSpPr>
        <p:spPr>
          <a:xfrm>
            <a:off x="2803341" y="2994782"/>
            <a:ext cx="822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endIdx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A9D1C4D-6C0B-014D-9F08-4C0403133B34}"/>
              </a:ext>
            </a:extLst>
          </p:cNvPr>
          <p:cNvCxnSpPr>
            <a:cxnSpLocks/>
          </p:cNvCxnSpPr>
          <p:nvPr/>
        </p:nvCxnSpPr>
        <p:spPr>
          <a:xfrm>
            <a:off x="3303578" y="3343179"/>
            <a:ext cx="0" cy="70528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423AA8A-31D3-AE4D-A498-71739298C42A}"/>
              </a:ext>
            </a:extLst>
          </p:cNvPr>
          <p:cNvSpPr/>
          <p:nvPr/>
        </p:nvSpPr>
        <p:spPr>
          <a:xfrm>
            <a:off x="1274854" y="5523488"/>
            <a:ext cx="929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</a:rPr>
              <a:t>frontIdx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9DFEA3A-DA2A-EA46-91C4-70A29F686D85}"/>
              </a:ext>
            </a:extLst>
          </p:cNvPr>
          <p:cNvCxnSpPr>
            <a:cxnSpLocks/>
          </p:cNvCxnSpPr>
          <p:nvPr/>
        </p:nvCxnSpPr>
        <p:spPr>
          <a:xfrm flipV="1">
            <a:off x="1708598" y="4747903"/>
            <a:ext cx="0" cy="698269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F1D71B40-79E1-FC4A-A534-0A2FEEC47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851" y="699679"/>
            <a:ext cx="2932393" cy="301303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3E98CAA-A9F3-2044-856B-92CAC3586C10}"/>
              </a:ext>
            </a:extLst>
          </p:cNvPr>
          <p:cNvSpPr/>
          <p:nvPr/>
        </p:nvSpPr>
        <p:spPr>
          <a:xfrm>
            <a:off x="6365592" y="3712713"/>
            <a:ext cx="25779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https://hyperskill.org/learn/step/5355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403491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95C128-9D2D-3840-AFD0-6376C1B84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115" y="1081955"/>
            <a:ext cx="5065073" cy="532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32466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8A0D28-0833-FA46-B3D3-9A2E1E2EBF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978"/>
          <a:stretch/>
        </p:blipFill>
        <p:spPr>
          <a:xfrm>
            <a:off x="3963348" y="1485022"/>
            <a:ext cx="4748732" cy="426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hlinkClick r:id="rId3"/>
            <a:extLst>
              <a:ext uri="{FF2B5EF4-FFF2-40B4-BE49-F238E27FC236}">
                <a16:creationId xmlns:a16="http://schemas.microsoft.com/office/drawing/2014/main" id="{CACD3D4F-CD32-2B49-955C-707D5F8920F5}"/>
              </a:ext>
            </a:extLst>
          </p:cNvPr>
          <p:cNvSpPr txBox="1"/>
          <p:nvPr/>
        </p:nvSpPr>
        <p:spPr>
          <a:xfrm>
            <a:off x="493059" y="6117157"/>
            <a:ext cx="220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C++ mod(%) operator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4BE684-7413-DD4C-92CE-7B30152C9A27}"/>
              </a:ext>
            </a:extLst>
          </p:cNvPr>
          <p:cNvSpPr txBox="1"/>
          <p:nvPr/>
        </p:nvSpPr>
        <p:spPr>
          <a:xfrm>
            <a:off x="995083" y="3290047"/>
            <a:ext cx="102784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0 % 4 = 0</a:t>
            </a:r>
          </a:p>
          <a:p>
            <a:r>
              <a:rPr lang="en-US" dirty="0"/>
              <a:t>1 % 4 = 1</a:t>
            </a:r>
          </a:p>
          <a:p>
            <a:r>
              <a:rPr lang="en-US" dirty="0"/>
              <a:t>2 % 4 = 2</a:t>
            </a:r>
          </a:p>
          <a:p>
            <a:r>
              <a:rPr lang="en-US" dirty="0"/>
              <a:t>3 % 4 = 3</a:t>
            </a:r>
          </a:p>
          <a:p>
            <a:r>
              <a:rPr lang="en-US" dirty="0"/>
              <a:t>4 % 4 = 0</a:t>
            </a:r>
          </a:p>
          <a:p>
            <a:r>
              <a:rPr lang="en-US" dirty="0"/>
              <a:t>5 % 4 = 1</a:t>
            </a:r>
          </a:p>
          <a:p>
            <a:r>
              <a:rPr lang="en-US" dirty="0"/>
              <a:t>6 % 4 = 2</a:t>
            </a:r>
          </a:p>
          <a:p>
            <a:r>
              <a:rPr lang="en-US" dirty="0"/>
              <a:t>… …</a:t>
            </a:r>
          </a:p>
        </p:txBody>
      </p:sp>
    </p:spTree>
    <p:extLst>
      <p:ext uri="{BB962C8B-B14F-4D97-AF65-F5344CB8AC3E}">
        <p14:creationId xmlns:p14="http://schemas.microsoft.com/office/powerpoint/2010/main" val="26554430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9DDFB9-7994-6542-952B-3253E6F27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170" y="1102837"/>
            <a:ext cx="5524500" cy="492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A3B5D324-39B6-7140-837C-ED36373E56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964" y="1558889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queue test</a:t>
            </a:r>
          </a:p>
        </p:txBody>
      </p:sp>
    </p:spTree>
    <p:extLst>
      <p:ext uri="{BB962C8B-B14F-4D97-AF65-F5344CB8AC3E}">
        <p14:creationId xmlns:p14="http://schemas.microsoft.com/office/powerpoint/2010/main" val="2387081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171700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queue test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8EF0A9A-AFA7-B14D-9E20-4E9E2CF79FFE}"/>
              </a:ext>
            </a:extLst>
          </p:cNvPr>
          <p:cNvSpPr/>
          <p:nvPr/>
        </p:nvSpPr>
        <p:spPr>
          <a:xfrm>
            <a:off x="3976178" y="2431040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AFED9D-E1B1-4E48-B0EA-C00B04AB947E}"/>
              </a:ext>
            </a:extLst>
          </p:cNvPr>
          <p:cNvSpPr/>
          <p:nvPr/>
        </p:nvSpPr>
        <p:spPr>
          <a:xfrm>
            <a:off x="4527507" y="243103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78404EC-40D4-4046-B99F-33D9F3500F39}"/>
              </a:ext>
            </a:extLst>
          </p:cNvPr>
          <p:cNvSpPr/>
          <p:nvPr/>
        </p:nvSpPr>
        <p:spPr>
          <a:xfrm>
            <a:off x="5078836" y="2431040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42D920B-5FB0-CD42-BF2A-20019E76ACD3}"/>
              </a:ext>
            </a:extLst>
          </p:cNvPr>
          <p:cNvSpPr/>
          <p:nvPr/>
        </p:nvSpPr>
        <p:spPr>
          <a:xfrm>
            <a:off x="5630165" y="243103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1CAFB12-4B02-5742-AF3A-89FE53977EA1}"/>
              </a:ext>
            </a:extLst>
          </p:cNvPr>
          <p:cNvSpPr txBox="1"/>
          <p:nvPr/>
        </p:nvSpPr>
        <p:spPr>
          <a:xfrm>
            <a:off x="2390912" y="310576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70A8D73-2130-0444-B342-AF8DB54E5054}"/>
              </a:ext>
            </a:extLst>
          </p:cNvPr>
          <p:cNvSpPr/>
          <p:nvPr/>
        </p:nvSpPr>
        <p:spPr>
          <a:xfrm>
            <a:off x="3976178" y="308136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897F53E-1BAE-2543-8740-D488352E7AAC}"/>
              </a:ext>
            </a:extLst>
          </p:cNvPr>
          <p:cNvSpPr/>
          <p:nvPr/>
        </p:nvSpPr>
        <p:spPr>
          <a:xfrm>
            <a:off x="4527507" y="308136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6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EEAFDFE-962C-B648-BFB1-3E169589DFE8}"/>
              </a:ext>
            </a:extLst>
          </p:cNvPr>
          <p:cNvSpPr/>
          <p:nvPr/>
        </p:nvSpPr>
        <p:spPr>
          <a:xfrm>
            <a:off x="5078836" y="308136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971521B-0A2A-C149-86DE-FA5D2CC5D493}"/>
              </a:ext>
            </a:extLst>
          </p:cNvPr>
          <p:cNvSpPr/>
          <p:nvPr/>
        </p:nvSpPr>
        <p:spPr>
          <a:xfrm>
            <a:off x="5630165" y="308136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6F680F3-6DE6-814E-9FA1-6626864B60B3}"/>
              </a:ext>
            </a:extLst>
          </p:cNvPr>
          <p:cNvSpPr txBox="1"/>
          <p:nvPr/>
        </p:nvSpPr>
        <p:spPr>
          <a:xfrm>
            <a:off x="2390912" y="372298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E8F81E2-1859-B640-91CC-037614E3AD22}"/>
              </a:ext>
            </a:extLst>
          </p:cNvPr>
          <p:cNvSpPr/>
          <p:nvPr/>
        </p:nvSpPr>
        <p:spPr>
          <a:xfrm>
            <a:off x="3976178" y="369858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9381663-67FD-1E4E-8049-1B2E266785F3}"/>
              </a:ext>
            </a:extLst>
          </p:cNvPr>
          <p:cNvSpPr/>
          <p:nvPr/>
        </p:nvSpPr>
        <p:spPr>
          <a:xfrm>
            <a:off x="4527507" y="369858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491E7C3-B068-E142-B113-B38A935E84EF}"/>
              </a:ext>
            </a:extLst>
          </p:cNvPr>
          <p:cNvSpPr/>
          <p:nvPr/>
        </p:nvSpPr>
        <p:spPr>
          <a:xfrm>
            <a:off x="5078836" y="369858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7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ADC9B89-8871-CC4A-9207-94A53F4D09E1}"/>
              </a:ext>
            </a:extLst>
          </p:cNvPr>
          <p:cNvSpPr/>
          <p:nvPr/>
        </p:nvSpPr>
        <p:spPr>
          <a:xfrm>
            <a:off x="5630165" y="369858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C49BAA6-46A7-8F4F-ACFA-64859E2CAB87}"/>
              </a:ext>
            </a:extLst>
          </p:cNvPr>
          <p:cNvSpPr txBox="1"/>
          <p:nvPr/>
        </p:nvSpPr>
        <p:spPr>
          <a:xfrm>
            <a:off x="2390912" y="436460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B5EE058-BC1E-C748-84A0-314AF454C2AC}"/>
              </a:ext>
            </a:extLst>
          </p:cNvPr>
          <p:cNvSpPr/>
          <p:nvPr/>
        </p:nvSpPr>
        <p:spPr>
          <a:xfrm>
            <a:off x="3976178" y="4340204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BCE77B5-1BDC-CA4A-81CF-B1E1071318A0}"/>
              </a:ext>
            </a:extLst>
          </p:cNvPr>
          <p:cNvSpPr/>
          <p:nvPr/>
        </p:nvSpPr>
        <p:spPr>
          <a:xfrm>
            <a:off x="4527507" y="4340203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710AC93-9EF5-3149-9D4E-BD75D5A291D5}"/>
              </a:ext>
            </a:extLst>
          </p:cNvPr>
          <p:cNvSpPr/>
          <p:nvPr/>
        </p:nvSpPr>
        <p:spPr>
          <a:xfrm>
            <a:off x="5078836" y="4340204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C173680-E472-1548-8C31-7B89D2C98D15}"/>
              </a:ext>
            </a:extLst>
          </p:cNvPr>
          <p:cNvSpPr/>
          <p:nvPr/>
        </p:nvSpPr>
        <p:spPr>
          <a:xfrm>
            <a:off x="5630165" y="4340203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8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0394DFD-6A8F-114B-9C62-EA764E8C9753}"/>
              </a:ext>
            </a:extLst>
          </p:cNvPr>
          <p:cNvSpPr txBox="1"/>
          <p:nvPr/>
        </p:nvSpPr>
        <p:spPr>
          <a:xfrm>
            <a:off x="2211455" y="5006220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enqueue(99)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7B78656-6AD5-EA40-AE85-FDBB388699BF}"/>
              </a:ext>
            </a:extLst>
          </p:cNvPr>
          <p:cNvSpPr/>
          <p:nvPr/>
        </p:nvSpPr>
        <p:spPr>
          <a:xfrm>
            <a:off x="3976178" y="498352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99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2ECB075-B334-F549-A7DE-1D7061F0492D}"/>
              </a:ext>
            </a:extLst>
          </p:cNvPr>
          <p:cNvSpPr/>
          <p:nvPr/>
        </p:nvSpPr>
        <p:spPr>
          <a:xfrm>
            <a:off x="4527507" y="4983521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0AC8131-5F8B-4547-95A5-7888EC252EDD}"/>
              </a:ext>
            </a:extLst>
          </p:cNvPr>
          <p:cNvSpPr/>
          <p:nvPr/>
        </p:nvSpPr>
        <p:spPr>
          <a:xfrm>
            <a:off x="5078836" y="498352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3E11EDA-D859-6042-83D7-CC72FB22085F}"/>
              </a:ext>
            </a:extLst>
          </p:cNvPr>
          <p:cNvSpPr/>
          <p:nvPr/>
        </p:nvSpPr>
        <p:spPr>
          <a:xfrm>
            <a:off x="5630165" y="4983521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8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08FC43F-74D3-1749-A419-E54E0AB62332}"/>
              </a:ext>
            </a:extLst>
          </p:cNvPr>
          <p:cNvSpPr txBox="1"/>
          <p:nvPr/>
        </p:nvSpPr>
        <p:spPr>
          <a:xfrm>
            <a:off x="2390912" y="565040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6042AE2-D521-E84D-8AE5-A677F68FA3C2}"/>
              </a:ext>
            </a:extLst>
          </p:cNvPr>
          <p:cNvSpPr/>
          <p:nvPr/>
        </p:nvSpPr>
        <p:spPr>
          <a:xfrm>
            <a:off x="3976178" y="5623440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rgbClr val="00B050"/>
                </a:solidFill>
              </a:rPr>
              <a:t>99</a:t>
            </a:r>
            <a:r>
              <a:rPr lang="en-US" sz="1100" dirty="0">
                <a:solidFill>
                  <a:schemeClr val="tx1"/>
                </a:solidFill>
              </a:rPr>
              <a:t>/</a:t>
            </a:r>
            <a:r>
              <a:rPr lang="en-US" sz="1100" dirty="0">
                <a:solidFill>
                  <a:srgbClr val="FF0000"/>
                </a:solidFill>
              </a:rPr>
              <a:t>99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5A85D1D-42E7-4C4F-9F2C-C24D105531EF}"/>
              </a:ext>
            </a:extLst>
          </p:cNvPr>
          <p:cNvSpPr/>
          <p:nvPr/>
        </p:nvSpPr>
        <p:spPr>
          <a:xfrm>
            <a:off x="4527507" y="562343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4D71412-89DE-3A40-AF7B-6A6B61CF22E9}"/>
              </a:ext>
            </a:extLst>
          </p:cNvPr>
          <p:cNvSpPr/>
          <p:nvPr/>
        </p:nvSpPr>
        <p:spPr>
          <a:xfrm>
            <a:off x="5078836" y="5623440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9E5158C-A198-2C48-863A-D499B2DCFF02}"/>
              </a:ext>
            </a:extLst>
          </p:cNvPr>
          <p:cNvSpPr/>
          <p:nvPr/>
        </p:nvSpPr>
        <p:spPr>
          <a:xfrm>
            <a:off x="5630165" y="562343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21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71" grpId="0" animBg="1"/>
      <p:bldP spid="72" grpId="0" animBg="1"/>
      <p:bldP spid="73" grpId="0" animBg="1"/>
      <p:bldP spid="74" grpId="0" animBg="1"/>
      <p:bldP spid="75" grpId="0"/>
      <p:bldP spid="76" grpId="0" animBg="1"/>
      <p:bldP spid="77" grpId="0" animBg="1"/>
      <p:bldP spid="87" grpId="0" animBg="1"/>
      <p:bldP spid="88" grpId="0" animBg="1"/>
      <p:bldP spid="89" grpId="0"/>
      <p:bldP spid="90" grpId="0" animBg="1"/>
      <p:bldP spid="91" grpId="0" animBg="1"/>
      <p:bldP spid="92" grpId="0" animBg="1"/>
      <p:bldP spid="93" grpId="0" animBg="1"/>
      <p:bldP spid="94" grpId="0"/>
      <p:bldP spid="95" grpId="0" animBg="1"/>
      <p:bldP spid="96" grpId="0" animBg="1"/>
      <p:bldP spid="97" grpId="0" animBg="1"/>
      <p:bldP spid="98" grpId="0" animBg="1"/>
      <p:bldP spid="99" grpId="0"/>
      <p:bldP spid="100" grpId="0" animBg="1"/>
      <p:bldP spid="101" grpId="0" animBg="1"/>
      <p:bldP spid="102" grpId="0" animBg="1"/>
      <p:bldP spid="10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D4FE19-2D3B-5F4E-959A-80BD9530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4" name="Content Placeholder 3" descr="2.pic_hd.jpg">
            <a:extLst>
              <a:ext uri="{FF2B5EF4-FFF2-40B4-BE49-F238E27FC236}">
                <a16:creationId xmlns:a16="http://schemas.microsoft.com/office/drawing/2014/main" id="{53026A11-D121-2F4A-93C1-A17C34CF8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3" b="7933"/>
          <a:stretch>
            <a:fillRect/>
          </a:stretch>
        </p:blipFill>
        <p:spPr>
          <a:xfrm>
            <a:off x="2091648" y="2124635"/>
            <a:ext cx="5842116" cy="3158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76164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6AAFCC-0CF9-FA49-8B85-8347C9AD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F42A7-466A-844A-8C28-F07936498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725" y="457201"/>
            <a:ext cx="5546790" cy="3208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1E2500-12A3-D841-B377-03CD2F639A4D}"/>
              </a:ext>
            </a:extLst>
          </p:cNvPr>
          <p:cNvSpPr/>
          <p:nvPr/>
        </p:nvSpPr>
        <p:spPr>
          <a:xfrm>
            <a:off x="62753" y="6486489"/>
            <a:ext cx="75751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https://wewrite.taleas.io/2018/11/14/why-inception-reminds-us-of-recursion/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485E75-ACC6-E748-8DA6-023A5CC1B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376" y="4183184"/>
            <a:ext cx="6122893" cy="1990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C99069-9BBE-F24C-912A-8FB2275CE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376" y="1734774"/>
            <a:ext cx="1488142" cy="2218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050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C1638-BAA4-FD49-A523-B17FA14FF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7" y="4759219"/>
            <a:ext cx="2160494" cy="17272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F2F688-6C06-8641-B8CC-0AB43A915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341" y="1606961"/>
            <a:ext cx="4773356" cy="4652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25981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534" y="1790513"/>
            <a:ext cx="4513330" cy="4015497"/>
          </a:xfrm>
        </p:spPr>
        <p:txBody>
          <a:bodyPr/>
          <a:lstStyle/>
          <a:p>
            <a:r>
              <a:rPr lang="en-US" dirty="0"/>
              <a:t>Recursion</a:t>
            </a:r>
          </a:p>
          <a:p>
            <a:endParaRPr lang="en-US" dirty="0"/>
          </a:p>
          <a:p>
            <a:pPr lvl="1"/>
            <a:r>
              <a:rPr lang="en-US" dirty="0"/>
              <a:t>Split a problem in a </a:t>
            </a:r>
            <a:r>
              <a:rPr lang="en-US" dirty="0">
                <a:highlight>
                  <a:srgbClr val="FFFF00"/>
                </a:highlight>
              </a:rPr>
              <a:t>smaller</a:t>
            </a:r>
            <a:r>
              <a:rPr lang="en-US" dirty="0"/>
              <a:t> subproblem of the </a:t>
            </a:r>
            <a:r>
              <a:rPr lang="en-US" dirty="0">
                <a:highlight>
                  <a:srgbClr val="FFFF00"/>
                </a:highlight>
              </a:rPr>
              <a:t>same</a:t>
            </a:r>
            <a:r>
              <a:rPr lang="en-US" dirty="0"/>
              <a:t> kind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Call self</a:t>
            </a:r>
            <a:r>
              <a:rPr lang="en-US" dirty="0"/>
              <a:t> for each subproblem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Stop the recursion</a:t>
            </a:r>
            <a:r>
              <a:rPr lang="en-US" dirty="0"/>
              <a:t> when the subproblem is ”small enough” and can be solved directly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20D29D-CEC9-CA4C-961E-FF3BF75E3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525" y="1790513"/>
            <a:ext cx="4706941" cy="4415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5398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in-class lab 1</a:t>
            </a: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84FB0D82-E1C7-BF49-9A92-9FC900D57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107486"/>
            <a:ext cx="8196210" cy="401549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Given the head pointer (assuming with dummy head node)</a:t>
            </a:r>
          </a:p>
          <a:p>
            <a:r>
              <a:rPr lang="en-US" dirty="0"/>
              <a:t>Find the pointer to the N-</a:t>
            </a:r>
            <a:r>
              <a:rPr lang="en-US" dirty="0" err="1"/>
              <a:t>th</a:t>
            </a:r>
            <a:r>
              <a:rPr lang="en-US" dirty="0"/>
              <a:t> node from the end of the list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50E38D-4714-0244-ACC2-B6164FD34325}"/>
              </a:ext>
            </a:extLst>
          </p:cNvPr>
          <p:cNvSpPr txBox="1"/>
          <p:nvPr/>
        </p:nvSpPr>
        <p:spPr>
          <a:xfrm>
            <a:off x="137132" y="2889303"/>
            <a:ext cx="88697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Head 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US" sz="4000" dirty="0"/>
              <a:t>0 </a:t>
            </a:r>
            <a:r>
              <a:rPr lang="en-US" sz="4000" dirty="0">
                <a:sym typeface="Wingdings" pitchFamily="2" charset="2"/>
              </a:rPr>
              <a:t> 1  2  3  4  5  end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28091-5B07-D742-B8B3-7757748FC4DB}"/>
              </a:ext>
            </a:extLst>
          </p:cNvPr>
          <p:cNvSpPr txBox="1"/>
          <p:nvPr/>
        </p:nvSpPr>
        <p:spPr>
          <a:xfrm>
            <a:off x="3239025" y="5703501"/>
            <a:ext cx="779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N=4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2B6000-BBDE-5D46-A05F-506E5444B1DA}"/>
              </a:ext>
            </a:extLst>
          </p:cNvPr>
          <p:cNvCxnSpPr>
            <a:cxnSpLocks/>
          </p:cNvCxnSpPr>
          <p:nvPr/>
        </p:nvCxnSpPr>
        <p:spPr>
          <a:xfrm flipV="1">
            <a:off x="2127128" y="3717915"/>
            <a:ext cx="0" cy="843008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FAA0048-252B-C144-9163-09C420EF6604}"/>
              </a:ext>
            </a:extLst>
          </p:cNvPr>
          <p:cNvCxnSpPr>
            <a:cxnSpLocks/>
          </p:cNvCxnSpPr>
          <p:nvPr/>
        </p:nvCxnSpPr>
        <p:spPr>
          <a:xfrm flipV="1">
            <a:off x="3149104" y="3717915"/>
            <a:ext cx="0" cy="843008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3A0C24-1DD9-7241-880F-E0E17362E7B4}"/>
              </a:ext>
            </a:extLst>
          </p:cNvPr>
          <p:cNvCxnSpPr>
            <a:cxnSpLocks/>
          </p:cNvCxnSpPr>
          <p:nvPr/>
        </p:nvCxnSpPr>
        <p:spPr>
          <a:xfrm flipV="1">
            <a:off x="4135222" y="3717915"/>
            <a:ext cx="0" cy="843008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7AA8C8C-DDA5-1147-BD9C-E7620E8F96CE}"/>
              </a:ext>
            </a:extLst>
          </p:cNvPr>
          <p:cNvCxnSpPr>
            <a:cxnSpLocks/>
          </p:cNvCxnSpPr>
          <p:nvPr/>
        </p:nvCxnSpPr>
        <p:spPr>
          <a:xfrm flipV="1">
            <a:off x="5130305" y="3717915"/>
            <a:ext cx="0" cy="843008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0178F0F-A732-7D4C-8534-FFDBCC2D20AC}"/>
              </a:ext>
            </a:extLst>
          </p:cNvPr>
          <p:cNvSpPr txBox="1"/>
          <p:nvPr/>
        </p:nvSpPr>
        <p:spPr>
          <a:xfrm>
            <a:off x="1848846" y="4561792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764EF1-EBE1-AA49-A8D8-3675AEB01207}"/>
              </a:ext>
            </a:extLst>
          </p:cNvPr>
          <p:cNvSpPr txBox="1"/>
          <p:nvPr/>
        </p:nvSpPr>
        <p:spPr>
          <a:xfrm>
            <a:off x="2870822" y="4561792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ACEE4B-BB33-0B4F-91CF-0F57E4E7D48A}"/>
              </a:ext>
            </a:extLst>
          </p:cNvPr>
          <p:cNvSpPr txBox="1"/>
          <p:nvPr/>
        </p:nvSpPr>
        <p:spPr>
          <a:xfrm>
            <a:off x="3856940" y="4561792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C86DBC-E5B3-F142-A176-16393855EA63}"/>
              </a:ext>
            </a:extLst>
          </p:cNvPr>
          <p:cNvSpPr txBox="1"/>
          <p:nvPr/>
        </p:nvSpPr>
        <p:spPr>
          <a:xfrm>
            <a:off x="4852023" y="4567467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p1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51D8CACE-DF28-C541-83D9-D8ED8CA7A18F}"/>
              </a:ext>
            </a:extLst>
          </p:cNvPr>
          <p:cNvSpPr/>
          <p:nvPr/>
        </p:nvSpPr>
        <p:spPr>
          <a:xfrm rot="5400000">
            <a:off x="3392397" y="3911653"/>
            <a:ext cx="472638" cy="3003178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94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5" grpId="1"/>
      <p:bldP spid="17" grpId="0"/>
      <p:bldP spid="17" grpId="1"/>
      <p:bldP spid="18" grpId="0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080D4-29A9-3343-A8D8-68BE2B5DF0D9}"/>
              </a:ext>
            </a:extLst>
          </p:cNvPr>
          <p:cNvSpPr/>
          <p:nvPr/>
        </p:nvSpPr>
        <p:spPr>
          <a:xfrm>
            <a:off x="7176247" y="690280"/>
            <a:ext cx="1622612" cy="458992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B79473B-632B-1844-BD58-A80D50E7828E}"/>
              </a:ext>
            </a:extLst>
          </p:cNvPr>
          <p:cNvSpPr/>
          <p:nvPr/>
        </p:nvSpPr>
        <p:spPr>
          <a:xfrm>
            <a:off x="6790764" y="2330821"/>
            <a:ext cx="161365" cy="293145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E57063-30CC-8940-BE92-7C299DF13559}"/>
              </a:ext>
            </a:extLst>
          </p:cNvPr>
          <p:cNvSpPr txBox="1"/>
          <p:nvPr/>
        </p:nvSpPr>
        <p:spPr>
          <a:xfrm>
            <a:off x="6125428" y="4096866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2B277E0-9C4F-134F-82C7-C286EC91093E}"/>
              </a:ext>
            </a:extLst>
          </p:cNvPr>
          <p:cNvSpPr/>
          <p:nvPr/>
        </p:nvSpPr>
        <p:spPr>
          <a:xfrm>
            <a:off x="6790764" y="690281"/>
            <a:ext cx="161365" cy="105783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7FE6F-70E6-FE4C-B8FE-70DB8582D7EE}"/>
              </a:ext>
            </a:extLst>
          </p:cNvPr>
          <p:cNvSpPr txBox="1"/>
          <p:nvPr/>
        </p:nvSpPr>
        <p:spPr>
          <a:xfrm>
            <a:off x="5964698" y="855239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876AC-F6C7-D348-B937-964EC584AA2E}"/>
              </a:ext>
            </a:extLst>
          </p:cNvPr>
          <p:cNvSpPr txBox="1"/>
          <p:nvPr/>
        </p:nvSpPr>
        <p:spPr>
          <a:xfrm>
            <a:off x="7342094" y="5513292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38B8AD-814A-3C47-8C8A-EDD5C33CF961}"/>
              </a:ext>
            </a:extLst>
          </p:cNvPr>
          <p:cNvCxnSpPr/>
          <p:nvPr/>
        </p:nvCxnSpPr>
        <p:spPr>
          <a:xfrm flipV="1">
            <a:off x="6424129" y="3195916"/>
            <a:ext cx="0" cy="78441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9DBCEC-6B56-4D46-9A02-9FADEB41D1E0}"/>
              </a:ext>
            </a:extLst>
          </p:cNvPr>
          <p:cNvCxnSpPr>
            <a:cxnSpLocks/>
          </p:cNvCxnSpPr>
          <p:nvPr/>
        </p:nvCxnSpPr>
        <p:spPr>
          <a:xfrm flipH="1">
            <a:off x="6303092" y="1303838"/>
            <a:ext cx="904" cy="4891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8A79186-A503-244C-9CA4-000AB2323C7A}"/>
              </a:ext>
            </a:extLst>
          </p:cNvPr>
          <p:cNvSpPr txBox="1"/>
          <p:nvPr/>
        </p:nvSpPr>
        <p:spPr>
          <a:xfrm>
            <a:off x="850724" y="2306196"/>
            <a:ext cx="441819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Foo() {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	int array1[10];</a:t>
            </a:r>
          </a:p>
          <a:p>
            <a:r>
              <a:rPr lang="en-US" sz="2800" dirty="0"/>
              <a:t>	</a:t>
            </a:r>
          </a:p>
          <a:p>
            <a:endParaRPr lang="en-US" sz="2800" dirty="0"/>
          </a:p>
          <a:p>
            <a:r>
              <a:rPr lang="en-US" sz="2800" dirty="0"/>
              <a:t>	int * array2 = new int[20];</a:t>
            </a:r>
          </a:p>
          <a:p>
            <a:endParaRPr lang="en-US" sz="2800" dirty="0"/>
          </a:p>
          <a:p>
            <a:r>
              <a:rPr lang="en-US" sz="2800" dirty="0"/>
              <a:t>	delete array2;</a:t>
            </a:r>
          </a:p>
          <a:p>
            <a:r>
              <a:rPr lang="en-US" sz="2800" dirty="0"/>
              <a:t>}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D97158-7FA3-C745-88F9-53AB7A89FAAE}"/>
              </a:ext>
            </a:extLst>
          </p:cNvPr>
          <p:cNvSpPr txBox="1"/>
          <p:nvPr/>
        </p:nvSpPr>
        <p:spPr>
          <a:xfrm>
            <a:off x="850723" y="2296373"/>
            <a:ext cx="441819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Foo() {</a:t>
            </a:r>
          </a:p>
          <a:p>
            <a:r>
              <a:rPr lang="en-US" sz="2800" dirty="0">
                <a:solidFill>
                  <a:srgbClr val="FF0000"/>
                </a:solidFill>
              </a:rPr>
              <a:t>	// stack</a:t>
            </a:r>
          </a:p>
          <a:p>
            <a:r>
              <a:rPr lang="en-US" sz="2800" dirty="0"/>
              <a:t>	int array1[10];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FF0000"/>
                </a:solidFill>
              </a:rPr>
              <a:t>	// heap</a:t>
            </a:r>
          </a:p>
          <a:p>
            <a:r>
              <a:rPr lang="en-US" sz="2800" dirty="0"/>
              <a:t>	int * array2 = new int[20];</a:t>
            </a:r>
          </a:p>
          <a:p>
            <a:endParaRPr lang="en-US" sz="2800" dirty="0"/>
          </a:p>
          <a:p>
            <a:r>
              <a:rPr lang="en-US" sz="2800" dirty="0"/>
              <a:t>	delete array2;</a:t>
            </a:r>
          </a:p>
          <a:p>
            <a:r>
              <a:rPr lang="en-US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4161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9F56F9-177A-1649-9B2B-D21C9EE93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97" y="1748116"/>
            <a:ext cx="2370104" cy="2223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51AC46-7969-AC44-BE19-186DB2DBE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237" y="3056962"/>
            <a:ext cx="2370104" cy="2223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844981-8CA7-5A44-A1BB-0AEFEC45B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660" y="4401669"/>
            <a:ext cx="2370104" cy="2223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390A97B7-DA6B-C04C-9ACC-4409B1094A0D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1156447" y="2510118"/>
            <a:ext cx="1889842" cy="546844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38756324-7E2A-0448-A665-2AF56B4B5664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701201" y="3818964"/>
            <a:ext cx="1705511" cy="582705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080D4-29A9-3343-A8D8-68BE2B5DF0D9}"/>
              </a:ext>
            </a:extLst>
          </p:cNvPr>
          <p:cNvSpPr/>
          <p:nvPr/>
        </p:nvSpPr>
        <p:spPr>
          <a:xfrm>
            <a:off x="7176247" y="690280"/>
            <a:ext cx="1622612" cy="458992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B79473B-632B-1844-BD58-A80D50E7828E}"/>
              </a:ext>
            </a:extLst>
          </p:cNvPr>
          <p:cNvSpPr/>
          <p:nvPr/>
        </p:nvSpPr>
        <p:spPr>
          <a:xfrm>
            <a:off x="6790764" y="2330821"/>
            <a:ext cx="161365" cy="293145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E57063-30CC-8940-BE92-7C299DF13559}"/>
              </a:ext>
            </a:extLst>
          </p:cNvPr>
          <p:cNvSpPr txBox="1"/>
          <p:nvPr/>
        </p:nvSpPr>
        <p:spPr>
          <a:xfrm>
            <a:off x="6125428" y="4096866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2B277E0-9C4F-134F-82C7-C286EC91093E}"/>
              </a:ext>
            </a:extLst>
          </p:cNvPr>
          <p:cNvSpPr/>
          <p:nvPr/>
        </p:nvSpPr>
        <p:spPr>
          <a:xfrm>
            <a:off x="6790764" y="690281"/>
            <a:ext cx="161365" cy="105783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7FE6F-70E6-FE4C-B8FE-70DB8582D7EE}"/>
              </a:ext>
            </a:extLst>
          </p:cNvPr>
          <p:cNvSpPr txBox="1"/>
          <p:nvPr/>
        </p:nvSpPr>
        <p:spPr>
          <a:xfrm>
            <a:off x="5964698" y="855239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876AC-F6C7-D348-B937-964EC584AA2E}"/>
              </a:ext>
            </a:extLst>
          </p:cNvPr>
          <p:cNvSpPr txBox="1"/>
          <p:nvPr/>
        </p:nvSpPr>
        <p:spPr>
          <a:xfrm>
            <a:off x="7342094" y="5513292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A5BE37-E4E0-9D47-9F33-DB28205CF175}"/>
              </a:ext>
            </a:extLst>
          </p:cNvPr>
          <p:cNvSpPr/>
          <p:nvPr/>
        </p:nvSpPr>
        <p:spPr>
          <a:xfrm>
            <a:off x="7176247" y="4760261"/>
            <a:ext cx="1622612" cy="519948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main()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38B8AD-814A-3C47-8C8A-EDD5C33CF961}"/>
              </a:ext>
            </a:extLst>
          </p:cNvPr>
          <p:cNvCxnSpPr/>
          <p:nvPr/>
        </p:nvCxnSpPr>
        <p:spPr>
          <a:xfrm flipV="1">
            <a:off x="6424129" y="3195916"/>
            <a:ext cx="0" cy="78441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9DBCEC-6B56-4D46-9A02-9FADEB41D1E0}"/>
              </a:ext>
            </a:extLst>
          </p:cNvPr>
          <p:cNvCxnSpPr>
            <a:cxnSpLocks/>
          </p:cNvCxnSpPr>
          <p:nvPr/>
        </p:nvCxnSpPr>
        <p:spPr>
          <a:xfrm flipH="1">
            <a:off x="6303092" y="1303838"/>
            <a:ext cx="904" cy="4891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CFB253C-B08C-874A-90B0-B7C131F294F2}"/>
              </a:ext>
            </a:extLst>
          </p:cNvPr>
          <p:cNvSpPr/>
          <p:nvPr/>
        </p:nvSpPr>
        <p:spPr>
          <a:xfrm>
            <a:off x="7169235" y="4052055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dream(1)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97E2B7-F4F5-B943-9B54-E53D6C84F925}"/>
              </a:ext>
            </a:extLst>
          </p:cNvPr>
          <p:cNvSpPr/>
          <p:nvPr/>
        </p:nvSpPr>
        <p:spPr>
          <a:xfrm>
            <a:off x="7176247" y="3343850"/>
            <a:ext cx="1622612" cy="519948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dream(0)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2E4165-684E-264F-9F56-3F457F6755EC}"/>
              </a:ext>
            </a:extLst>
          </p:cNvPr>
          <p:cNvSpPr txBox="1"/>
          <p:nvPr/>
        </p:nvSpPr>
        <p:spPr>
          <a:xfrm>
            <a:off x="3128682" y="2429435"/>
            <a:ext cx="1087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Dream(1)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EAE471-5D4B-C640-BD1B-F2A62D053AB3}"/>
              </a:ext>
            </a:extLst>
          </p:cNvPr>
          <p:cNvSpPr txBox="1"/>
          <p:nvPr/>
        </p:nvSpPr>
        <p:spPr>
          <a:xfrm>
            <a:off x="4374628" y="3483708"/>
            <a:ext cx="1087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Dream(0)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BE0E12-B18D-3D44-B323-4AB93B0360AF}"/>
              </a:ext>
            </a:extLst>
          </p:cNvPr>
          <p:cNvSpPr/>
          <p:nvPr/>
        </p:nvSpPr>
        <p:spPr>
          <a:xfrm>
            <a:off x="7176247" y="4567522"/>
            <a:ext cx="1622612" cy="192738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main()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280FFA-3EDB-0540-B399-2BF6041EBD50}"/>
              </a:ext>
            </a:extLst>
          </p:cNvPr>
          <p:cNvSpPr/>
          <p:nvPr/>
        </p:nvSpPr>
        <p:spPr>
          <a:xfrm>
            <a:off x="7183259" y="3859317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dream(1)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25FDBE-045B-564B-A4A9-E0BCFF1CC008}"/>
              </a:ext>
            </a:extLst>
          </p:cNvPr>
          <p:cNvSpPr txBox="1"/>
          <p:nvPr/>
        </p:nvSpPr>
        <p:spPr>
          <a:xfrm>
            <a:off x="259976" y="6486488"/>
            <a:ext cx="2441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Stack buffer overflow attack</a:t>
            </a:r>
            <a:endParaRPr lang="en-US" sz="11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79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6" grpId="0" animBg="1"/>
      <p:bldP spid="26" grpId="1" animBg="1"/>
      <p:bldP spid="27" grpId="0" animBg="1"/>
      <p:bldP spid="27" grpId="1" animBg="1"/>
      <p:bldP spid="28" grpId="0"/>
      <p:bldP spid="28" grpId="1"/>
      <p:bldP spid="29" grpId="0"/>
      <p:bldP spid="29" grpId="1"/>
      <p:bldP spid="30" grpId="0" animBg="1"/>
      <p:bldP spid="30" grpId="1" animBg="1"/>
      <p:bldP spid="31" grpId="0" animBg="1"/>
      <p:bldP spid="31" grpId="1" animBg="1"/>
      <p:bldP spid="3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7C50626-70CA-DE4F-A441-9C6EBECEE1AC}"/>
              </a:ext>
            </a:extLst>
          </p:cNvPr>
          <p:cNvGrpSpPr/>
          <p:nvPr/>
        </p:nvGrpSpPr>
        <p:grpSpPr>
          <a:xfrm>
            <a:off x="331097" y="1748116"/>
            <a:ext cx="1561761" cy="1447800"/>
            <a:chOff x="331097" y="1748116"/>
            <a:chExt cx="5260667" cy="48768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9F56F9-177A-1649-9B2B-D21C9EE93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51AC46-7969-AC44-BE19-186DB2DBE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8844981-8CA7-5A44-A1BB-0AEFEC45B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080D4-29A9-3343-A8D8-68BE2B5DF0D9}"/>
              </a:ext>
            </a:extLst>
          </p:cNvPr>
          <p:cNvSpPr/>
          <p:nvPr/>
        </p:nvSpPr>
        <p:spPr>
          <a:xfrm>
            <a:off x="7176247" y="690280"/>
            <a:ext cx="1622612" cy="458992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B79473B-632B-1844-BD58-A80D50E7828E}"/>
              </a:ext>
            </a:extLst>
          </p:cNvPr>
          <p:cNvSpPr/>
          <p:nvPr/>
        </p:nvSpPr>
        <p:spPr>
          <a:xfrm>
            <a:off x="6790764" y="2330821"/>
            <a:ext cx="161365" cy="293145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E57063-30CC-8940-BE92-7C299DF13559}"/>
              </a:ext>
            </a:extLst>
          </p:cNvPr>
          <p:cNvSpPr txBox="1"/>
          <p:nvPr/>
        </p:nvSpPr>
        <p:spPr>
          <a:xfrm>
            <a:off x="6125428" y="4096866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2B277E0-9C4F-134F-82C7-C286EC91093E}"/>
              </a:ext>
            </a:extLst>
          </p:cNvPr>
          <p:cNvSpPr/>
          <p:nvPr/>
        </p:nvSpPr>
        <p:spPr>
          <a:xfrm>
            <a:off x="6790764" y="690281"/>
            <a:ext cx="161365" cy="105783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7FE6F-70E6-FE4C-B8FE-70DB8582D7EE}"/>
              </a:ext>
            </a:extLst>
          </p:cNvPr>
          <p:cNvSpPr txBox="1"/>
          <p:nvPr/>
        </p:nvSpPr>
        <p:spPr>
          <a:xfrm>
            <a:off x="5964698" y="855239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876AC-F6C7-D348-B937-964EC584AA2E}"/>
              </a:ext>
            </a:extLst>
          </p:cNvPr>
          <p:cNvSpPr txBox="1"/>
          <p:nvPr/>
        </p:nvSpPr>
        <p:spPr>
          <a:xfrm>
            <a:off x="7673788" y="5351777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A5BE37-E4E0-9D47-9F33-DB28205CF175}"/>
              </a:ext>
            </a:extLst>
          </p:cNvPr>
          <p:cNvSpPr/>
          <p:nvPr/>
        </p:nvSpPr>
        <p:spPr>
          <a:xfrm>
            <a:off x="7176247" y="4760261"/>
            <a:ext cx="1622612" cy="519948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main()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38B8AD-814A-3C47-8C8A-EDD5C33CF961}"/>
              </a:ext>
            </a:extLst>
          </p:cNvPr>
          <p:cNvCxnSpPr/>
          <p:nvPr/>
        </p:nvCxnSpPr>
        <p:spPr>
          <a:xfrm flipV="1">
            <a:off x="6424129" y="3195916"/>
            <a:ext cx="0" cy="78441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9DBCEC-6B56-4D46-9A02-9FADEB41D1E0}"/>
              </a:ext>
            </a:extLst>
          </p:cNvPr>
          <p:cNvCxnSpPr>
            <a:cxnSpLocks/>
          </p:cNvCxnSpPr>
          <p:nvPr/>
        </p:nvCxnSpPr>
        <p:spPr>
          <a:xfrm flipH="1">
            <a:off x="6303092" y="1303838"/>
            <a:ext cx="904" cy="4891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CFB253C-B08C-874A-90B0-B7C131F294F2}"/>
              </a:ext>
            </a:extLst>
          </p:cNvPr>
          <p:cNvSpPr/>
          <p:nvPr/>
        </p:nvSpPr>
        <p:spPr>
          <a:xfrm>
            <a:off x="7169235" y="4052055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dream(N-1)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97E2B7-F4F5-B943-9B54-E53D6C84F925}"/>
              </a:ext>
            </a:extLst>
          </p:cNvPr>
          <p:cNvSpPr/>
          <p:nvPr/>
        </p:nvSpPr>
        <p:spPr>
          <a:xfrm>
            <a:off x="7176247" y="3343850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dream(N-2)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BE0E12-B18D-3D44-B323-4AB93B0360AF}"/>
              </a:ext>
            </a:extLst>
          </p:cNvPr>
          <p:cNvSpPr/>
          <p:nvPr/>
        </p:nvSpPr>
        <p:spPr>
          <a:xfrm>
            <a:off x="7176247" y="4567522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main()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280FFA-3EDB-0540-B399-2BF6041EBD50}"/>
              </a:ext>
            </a:extLst>
          </p:cNvPr>
          <p:cNvSpPr/>
          <p:nvPr/>
        </p:nvSpPr>
        <p:spPr>
          <a:xfrm>
            <a:off x="7183259" y="3859317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dream(N-1)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CB03D9-A020-DC4E-AB83-357A58F2638E}"/>
              </a:ext>
            </a:extLst>
          </p:cNvPr>
          <p:cNvGrpSpPr/>
          <p:nvPr/>
        </p:nvGrpSpPr>
        <p:grpSpPr>
          <a:xfrm>
            <a:off x="1515853" y="2864222"/>
            <a:ext cx="1561761" cy="1447800"/>
            <a:chOff x="331097" y="1748116"/>
            <a:chExt cx="5260667" cy="48768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6ECFA5E-DD8B-D24F-B7A8-534B72BEF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9C711C0-A68D-9E47-B365-C26589852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FA4D774-99BD-8B44-B8DF-5791D521B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EC0B5B-284C-E94B-A3DD-70ADC90D25E7}"/>
              </a:ext>
            </a:extLst>
          </p:cNvPr>
          <p:cNvGrpSpPr/>
          <p:nvPr/>
        </p:nvGrpSpPr>
        <p:grpSpPr>
          <a:xfrm>
            <a:off x="2757638" y="3987332"/>
            <a:ext cx="1561761" cy="1447800"/>
            <a:chOff x="331097" y="1748116"/>
            <a:chExt cx="5260667" cy="487680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493AD01-2F92-A645-A733-6466E0308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42FEAE-D9CF-CD44-8ADE-CDE481E94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606A232-E018-E542-BAD6-3C78296C0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74CE15E-3F73-E143-A31D-CA42EDD582AD}"/>
              </a:ext>
            </a:extLst>
          </p:cNvPr>
          <p:cNvSpPr/>
          <p:nvPr/>
        </p:nvSpPr>
        <p:spPr>
          <a:xfrm>
            <a:off x="7169235" y="2658609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dream(N-3)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CB26ABD-5AE1-1A4C-BE4A-3DFA66A07B46}"/>
              </a:ext>
            </a:extLst>
          </p:cNvPr>
          <p:cNvSpPr/>
          <p:nvPr/>
        </p:nvSpPr>
        <p:spPr>
          <a:xfrm>
            <a:off x="7176247" y="1950404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dream(N-4)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042FDE9-E4D7-3641-BA53-EDC0352165E3}"/>
              </a:ext>
            </a:extLst>
          </p:cNvPr>
          <p:cNvSpPr/>
          <p:nvPr/>
        </p:nvSpPr>
        <p:spPr>
          <a:xfrm>
            <a:off x="7176247" y="3174076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dream(N-2)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D4CD116-790B-0644-A35D-3AD050C57248}"/>
              </a:ext>
            </a:extLst>
          </p:cNvPr>
          <p:cNvSpPr/>
          <p:nvPr/>
        </p:nvSpPr>
        <p:spPr>
          <a:xfrm>
            <a:off x="7183259" y="2465871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dream(N-3)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F465C6-E02C-5B42-9BCB-2AE68D7E413F}"/>
              </a:ext>
            </a:extLst>
          </p:cNvPr>
          <p:cNvCxnSpPr/>
          <p:nvPr/>
        </p:nvCxnSpPr>
        <p:spPr>
          <a:xfrm>
            <a:off x="5964698" y="1950404"/>
            <a:ext cx="3123747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E523C8A-A524-AF41-ADFB-9EF23C12B381}"/>
              </a:ext>
            </a:extLst>
          </p:cNvPr>
          <p:cNvGrpSpPr/>
          <p:nvPr/>
        </p:nvGrpSpPr>
        <p:grpSpPr>
          <a:xfrm>
            <a:off x="3993320" y="5105119"/>
            <a:ext cx="1561761" cy="1447800"/>
            <a:chOff x="331097" y="1748116"/>
            <a:chExt cx="5260667" cy="4876800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49245E0-61A1-4746-96B5-643C75AE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C08EF09-2954-C949-8CCD-885A1E5D1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75890FA-6BAA-6945-9C36-C2B8B9C39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197692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0" grpId="0" animBg="1"/>
      <p:bldP spid="31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534" y="1790513"/>
            <a:ext cx="4632654" cy="4015497"/>
          </a:xfrm>
        </p:spPr>
        <p:txBody>
          <a:bodyPr/>
          <a:lstStyle/>
          <a:p>
            <a:r>
              <a:rPr lang="en-US" dirty="0"/>
              <a:t>Recursion</a:t>
            </a:r>
          </a:p>
          <a:p>
            <a:endParaRPr lang="en-US" dirty="0"/>
          </a:p>
          <a:p>
            <a:pPr lvl="1"/>
            <a:r>
              <a:rPr lang="en-US" dirty="0"/>
              <a:t>Split a problem in a </a:t>
            </a:r>
            <a:r>
              <a:rPr lang="en-US" dirty="0">
                <a:highlight>
                  <a:srgbClr val="FFFF00"/>
                </a:highlight>
              </a:rPr>
              <a:t>smaller</a:t>
            </a:r>
            <a:r>
              <a:rPr lang="en-US" dirty="0"/>
              <a:t> subproblem of the </a:t>
            </a:r>
            <a:r>
              <a:rPr lang="en-US" dirty="0">
                <a:highlight>
                  <a:srgbClr val="FFFF00"/>
                </a:highlight>
              </a:rPr>
              <a:t>same</a:t>
            </a:r>
            <a:r>
              <a:rPr lang="en-US" dirty="0"/>
              <a:t> kind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Call self</a:t>
            </a:r>
            <a:r>
              <a:rPr lang="en-US" dirty="0"/>
              <a:t> for each subproblem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Stop the recursion</a:t>
            </a:r>
            <a:r>
              <a:rPr lang="en-US" dirty="0"/>
              <a:t> when the subproblem is ”small enough” and can be solved directly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746FF2-B28F-A949-B60D-04DE49A6F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188" y="2267086"/>
            <a:ext cx="4220278" cy="281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799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534" y="1790513"/>
            <a:ext cx="4632654" cy="4015497"/>
          </a:xfrm>
        </p:spPr>
        <p:txBody>
          <a:bodyPr/>
          <a:lstStyle/>
          <a:p>
            <a:r>
              <a:rPr lang="en-US" dirty="0"/>
              <a:t>Recursion</a:t>
            </a:r>
          </a:p>
          <a:p>
            <a:endParaRPr lang="en-US" dirty="0"/>
          </a:p>
          <a:p>
            <a:pPr lvl="1"/>
            <a:r>
              <a:rPr lang="en-US" dirty="0"/>
              <a:t>Split a problem in a </a:t>
            </a:r>
            <a:r>
              <a:rPr lang="en-US" dirty="0">
                <a:highlight>
                  <a:srgbClr val="FFFF00"/>
                </a:highlight>
              </a:rPr>
              <a:t>smaller</a:t>
            </a:r>
            <a:r>
              <a:rPr lang="en-US" dirty="0"/>
              <a:t> subproblem of the </a:t>
            </a:r>
            <a:r>
              <a:rPr lang="en-US" dirty="0">
                <a:highlight>
                  <a:srgbClr val="FFFF00"/>
                </a:highlight>
              </a:rPr>
              <a:t>same</a:t>
            </a:r>
            <a:r>
              <a:rPr lang="en-US" dirty="0"/>
              <a:t> kind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Call self</a:t>
            </a:r>
            <a:r>
              <a:rPr lang="en-US" dirty="0"/>
              <a:t> for each subproblem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Stop the recursion</a:t>
            </a:r>
            <a:r>
              <a:rPr lang="en-US" dirty="0"/>
              <a:t> when the subproblem is ”small enough” and can be solved directly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88E96E-8425-F64B-817F-B342D4486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986" y="2088776"/>
            <a:ext cx="3737162" cy="311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898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8075FE-F569-F844-BE88-CD9ED84B4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7C18F3-7BB7-EE49-A0ED-EFDFB1AB7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D043E7-8C95-AA40-9D09-6526B2D0E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312F6E-DF49-424B-9BB9-D9691B83F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C41D22-CE40-4C46-8ED3-D030261D9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3789949"/>
            <a:ext cx="235496" cy="2397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9BE1C2D-5E7D-1D48-A1EB-8759C13319DE}"/>
              </a:ext>
            </a:extLst>
          </p:cNvPr>
          <p:cNvSpPr txBox="1"/>
          <p:nvPr/>
        </p:nvSpPr>
        <p:spPr>
          <a:xfrm>
            <a:off x="896471" y="5567556"/>
            <a:ext cx="2296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Largest apple: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8ECD59-5C7B-8C47-AD3E-BA429ADC6F2E}"/>
              </a:ext>
            </a:extLst>
          </p:cNvPr>
          <p:cNvSpPr txBox="1"/>
          <p:nvPr/>
        </p:nvSpPr>
        <p:spPr>
          <a:xfrm>
            <a:off x="3310118" y="560269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99BC6C-1C64-EA48-86AD-250EE853D402}"/>
              </a:ext>
            </a:extLst>
          </p:cNvPr>
          <p:cNvSpPr txBox="1"/>
          <p:nvPr/>
        </p:nvSpPr>
        <p:spPr>
          <a:xfrm>
            <a:off x="3322112" y="5568871"/>
            <a:ext cx="3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CB0B8C-337E-9A40-B82F-19753830C1D2}"/>
              </a:ext>
            </a:extLst>
          </p:cNvPr>
          <p:cNvSpPr txBox="1"/>
          <p:nvPr/>
        </p:nvSpPr>
        <p:spPr>
          <a:xfrm>
            <a:off x="3322112" y="5565150"/>
            <a:ext cx="3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1249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9" grpId="0"/>
      <p:bldP spid="29" grpId="1"/>
      <p:bldP spid="30" grpId="0"/>
      <p:bldP spid="30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(noted as [0,5])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[0,5]</a:t>
            </a:r>
          </a:p>
          <a:p>
            <a:pPr lvl="1"/>
            <a:r>
              <a:rPr lang="en-US" dirty="0"/>
              <a:t>Find the largest apple from [1,5]</a:t>
            </a:r>
          </a:p>
          <a:p>
            <a:pPr lvl="1"/>
            <a:r>
              <a:rPr lang="en-US" dirty="0"/>
              <a:t>compare it with apple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2074930" y="3085322"/>
            <a:ext cx="6409765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7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3356883" y="3085322"/>
            <a:ext cx="5127812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6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2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[2,5]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4638091" y="3085322"/>
            <a:ext cx="3846603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3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[3,5]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5916603" y="3085322"/>
            <a:ext cx="2568091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35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in-class lab 1</a:t>
            </a: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84FB0D82-E1C7-BF49-9A92-9FC900D57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107486"/>
            <a:ext cx="8196210" cy="401549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Given the head pointer (assuming with dummy head node)</a:t>
            </a:r>
          </a:p>
          <a:p>
            <a:r>
              <a:rPr lang="en-US" dirty="0"/>
              <a:t>Find the pointer to the N-</a:t>
            </a:r>
            <a:r>
              <a:rPr lang="en-US" dirty="0" err="1"/>
              <a:t>th</a:t>
            </a:r>
            <a:r>
              <a:rPr lang="en-US" dirty="0"/>
              <a:t> node from the end of the list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50E38D-4714-0244-ACC2-B6164FD34325}"/>
              </a:ext>
            </a:extLst>
          </p:cNvPr>
          <p:cNvSpPr txBox="1"/>
          <p:nvPr/>
        </p:nvSpPr>
        <p:spPr>
          <a:xfrm>
            <a:off x="137132" y="2889303"/>
            <a:ext cx="88697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Head 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US" sz="4000" dirty="0"/>
              <a:t>0 </a:t>
            </a:r>
            <a:r>
              <a:rPr lang="en-US" sz="4000" dirty="0">
                <a:sym typeface="Wingdings" pitchFamily="2" charset="2"/>
              </a:rPr>
              <a:t> 1  2  3  4  5  end</a:t>
            </a:r>
            <a:endParaRPr lang="en-US" sz="40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5DD3A6B-2173-994E-AB40-769426911608}"/>
              </a:ext>
            </a:extLst>
          </p:cNvPr>
          <p:cNvGrpSpPr/>
          <p:nvPr/>
        </p:nvGrpSpPr>
        <p:grpSpPr>
          <a:xfrm>
            <a:off x="2846901" y="3717915"/>
            <a:ext cx="3559740" cy="2508806"/>
            <a:chOff x="1848846" y="3717915"/>
            <a:chExt cx="3559740" cy="250880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F0A451E-8C95-F14C-A85A-FEEDE0BE2C19}"/>
                </a:ext>
              </a:extLst>
            </p:cNvPr>
            <p:cNvSpPr txBox="1"/>
            <p:nvPr/>
          </p:nvSpPr>
          <p:spPr>
            <a:xfrm>
              <a:off x="3239025" y="5703501"/>
              <a:ext cx="7793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N=4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BFAA7FF-ED81-F342-94BB-DC54D9B42D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7128" y="3717915"/>
              <a:ext cx="0" cy="8430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F512DAD-9A3A-D24D-A9A4-8BA854366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0305" y="3717915"/>
              <a:ext cx="0" cy="8430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D2590E1-2683-2A48-90B2-EE6ACE3BA511}"/>
                </a:ext>
              </a:extLst>
            </p:cNvPr>
            <p:cNvSpPr txBox="1"/>
            <p:nvPr/>
          </p:nvSpPr>
          <p:spPr>
            <a:xfrm>
              <a:off x="1848846" y="4561792"/>
              <a:ext cx="556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p0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45DC13A-0EB6-E347-8548-CFD458F8A624}"/>
                </a:ext>
              </a:extLst>
            </p:cNvPr>
            <p:cNvSpPr txBox="1"/>
            <p:nvPr/>
          </p:nvSpPr>
          <p:spPr>
            <a:xfrm>
              <a:off x="4852023" y="4567467"/>
              <a:ext cx="556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p1</a:t>
              </a:r>
            </a:p>
          </p:txBody>
        </p:sp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313FEEB0-2DD9-2E43-A10B-BDD2A53C66A0}"/>
                </a:ext>
              </a:extLst>
            </p:cNvPr>
            <p:cNvSpPr/>
            <p:nvPr/>
          </p:nvSpPr>
          <p:spPr>
            <a:xfrm rot="5400000">
              <a:off x="3392397" y="3911653"/>
              <a:ext cx="472638" cy="3003178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1A9462C-729D-994F-A6CB-EF15F30DBDCB}"/>
              </a:ext>
            </a:extLst>
          </p:cNvPr>
          <p:cNvGrpSpPr/>
          <p:nvPr/>
        </p:nvGrpSpPr>
        <p:grpSpPr>
          <a:xfrm>
            <a:off x="3791927" y="3717915"/>
            <a:ext cx="3559740" cy="2508806"/>
            <a:chOff x="1848846" y="3717915"/>
            <a:chExt cx="3559740" cy="250880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91FE5B-8F93-D741-8E71-070E51EF08B8}"/>
                </a:ext>
              </a:extLst>
            </p:cNvPr>
            <p:cNvSpPr txBox="1"/>
            <p:nvPr/>
          </p:nvSpPr>
          <p:spPr>
            <a:xfrm>
              <a:off x="3239025" y="5703501"/>
              <a:ext cx="7793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N=4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AE3902B-CFB6-2649-85F5-E4BF10F068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7128" y="3717915"/>
              <a:ext cx="0" cy="8430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B766DB0-9749-AA45-9AFD-2FE32C62FC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0305" y="3717915"/>
              <a:ext cx="0" cy="8430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DA1DA97-88D9-374F-B9AA-AD39BE2599C4}"/>
                </a:ext>
              </a:extLst>
            </p:cNvPr>
            <p:cNvSpPr txBox="1"/>
            <p:nvPr/>
          </p:nvSpPr>
          <p:spPr>
            <a:xfrm>
              <a:off x="1848846" y="4561792"/>
              <a:ext cx="556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p0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183FEBD-D8A8-D942-A265-7757FE7F7769}"/>
                </a:ext>
              </a:extLst>
            </p:cNvPr>
            <p:cNvSpPr txBox="1"/>
            <p:nvPr/>
          </p:nvSpPr>
          <p:spPr>
            <a:xfrm>
              <a:off x="4852023" y="4567467"/>
              <a:ext cx="556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p1</a:t>
              </a:r>
            </a:p>
          </p:txBody>
        </p:sp>
        <p:sp>
          <p:nvSpPr>
            <p:cNvPr id="38" name="Right Brace 37">
              <a:extLst>
                <a:ext uri="{FF2B5EF4-FFF2-40B4-BE49-F238E27FC236}">
                  <a16:creationId xmlns:a16="http://schemas.microsoft.com/office/drawing/2014/main" id="{4629C978-5CB5-1748-9436-3DD381C683F5}"/>
                </a:ext>
              </a:extLst>
            </p:cNvPr>
            <p:cNvSpPr/>
            <p:nvPr/>
          </p:nvSpPr>
          <p:spPr>
            <a:xfrm rot="5400000">
              <a:off x="3392397" y="3911653"/>
              <a:ext cx="472638" cy="3003178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5CA212B-B87C-C44C-8030-01C68757B35E}"/>
              </a:ext>
            </a:extLst>
          </p:cNvPr>
          <p:cNvSpPr/>
          <p:nvPr/>
        </p:nvSpPr>
        <p:spPr>
          <a:xfrm>
            <a:off x="3904138" y="2888434"/>
            <a:ext cx="4443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sym typeface="Wingdings" pitchFamily="2" charset="2"/>
              </a:rPr>
              <a:t>2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69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[4,5]</a:t>
            </a:r>
          </a:p>
          <a:p>
            <a:pPr lvl="1"/>
            <a:r>
              <a:rPr lang="en-US" dirty="0"/>
              <a:t>Find the largest apple from 4-5</a:t>
            </a:r>
          </a:p>
          <a:p>
            <a:pPr lvl="1"/>
            <a:r>
              <a:rPr lang="en-US" dirty="0"/>
              <a:t>compare it with apple 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7198556" y="3085322"/>
            <a:ext cx="1286138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5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1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Only 1 apple is left, it’s the largest comparing to itself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D61203F-4136-BC4B-B17E-BD3698179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3789949"/>
            <a:ext cx="235496" cy="2397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0B29437-5327-1343-92C9-E77A7BE79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2948181"/>
            <a:ext cx="235496" cy="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8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[4,5]</a:t>
            </a:r>
          </a:p>
          <a:p>
            <a:pPr lvl="1"/>
            <a:r>
              <a:rPr lang="en-US" dirty="0"/>
              <a:t>Find the largest apple from 4-5</a:t>
            </a:r>
          </a:p>
          <a:p>
            <a:pPr lvl="1"/>
            <a:r>
              <a:rPr lang="en-US" dirty="0"/>
              <a:t>compare it with apple 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7198556" y="3085322"/>
            <a:ext cx="1286138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C4E47F0-62C9-4A48-82FC-7EA33E32F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2948181"/>
            <a:ext cx="235496" cy="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698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[4,5]</a:t>
            </a:r>
          </a:p>
          <a:p>
            <a:pPr lvl="1"/>
            <a:r>
              <a:rPr lang="en-US" dirty="0"/>
              <a:t>Find the largest apple from 4-5</a:t>
            </a:r>
          </a:p>
          <a:p>
            <a:pPr lvl="1"/>
            <a:r>
              <a:rPr lang="en-US" dirty="0"/>
              <a:t>compare it with apple 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041" y="2668789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4156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E7F0521-65B5-2845-915C-C84F1C4B6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041" y="2668789"/>
            <a:ext cx="832113" cy="847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[3,5]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5914510" y="3073533"/>
            <a:ext cx="2568091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0913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[3,5]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07F506C-5CF0-614B-91E4-1F55C3134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166" y="2566545"/>
            <a:ext cx="832113" cy="8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400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44434DF-BDA8-8E43-848B-701D7911A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166" y="2566545"/>
            <a:ext cx="832113" cy="847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2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[2,5]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4638091" y="3085322"/>
            <a:ext cx="3846603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062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3338864-4642-1040-999D-E63FF90BFBAC}"/>
              </a:ext>
            </a:extLst>
          </p:cNvPr>
          <p:cNvSpPr/>
          <p:nvPr/>
        </p:nvSpPr>
        <p:spPr>
          <a:xfrm>
            <a:off x="2079116" y="307516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0B2EB85-17E5-AD46-A6CB-1D49413D3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441" y="2562103"/>
            <a:ext cx="832113" cy="8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436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0B2EB85-17E5-AD46-A6CB-1D49413D3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441" y="2562103"/>
            <a:ext cx="832113" cy="847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3356883" y="3085322"/>
            <a:ext cx="5127812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118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045" y="2341388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68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in-class lab 2</a:t>
            </a: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84FB0D82-E1C7-BF49-9A92-9FC900D57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21251"/>
            <a:ext cx="8196210" cy="401549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Given the head pointer (assuming with dummy head node)</a:t>
            </a:r>
          </a:p>
          <a:p>
            <a:endParaRPr lang="en-US" dirty="0"/>
          </a:p>
          <a:p>
            <a:r>
              <a:rPr lang="en-US" dirty="0"/>
              <a:t>Find whether the list has a loop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0C38EA-7704-2C47-8077-51CAE2F7E752}"/>
              </a:ext>
            </a:extLst>
          </p:cNvPr>
          <p:cNvSpPr txBox="1"/>
          <p:nvPr/>
        </p:nvSpPr>
        <p:spPr>
          <a:xfrm>
            <a:off x="821111" y="3601879"/>
            <a:ext cx="73420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Head 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US" sz="4000" dirty="0"/>
              <a:t>0 </a:t>
            </a:r>
            <a:r>
              <a:rPr lang="en-US" sz="4000" dirty="0">
                <a:sym typeface="Wingdings" pitchFamily="2" charset="2"/>
              </a:rPr>
              <a:t> 1  2  3  4  5</a:t>
            </a:r>
            <a:endParaRPr lang="en-US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E63764-C195-6742-8042-C78D77AD6A32}"/>
              </a:ext>
            </a:extLst>
          </p:cNvPr>
          <p:cNvSpPr txBox="1"/>
          <p:nvPr/>
        </p:nvSpPr>
        <p:spPr>
          <a:xfrm>
            <a:off x="7559439" y="477282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6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71FD0-A4AA-B041-9C8E-7EAA0D66C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510433" y="4253287"/>
            <a:ext cx="542365" cy="6056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8F5691-66B4-8343-826B-19DF43D95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976752" y="4875070"/>
            <a:ext cx="542365" cy="6056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C2C944-AAF6-8244-9220-6A5D861A554C}"/>
              </a:ext>
            </a:extLst>
          </p:cNvPr>
          <p:cNvSpPr txBox="1"/>
          <p:nvPr/>
        </p:nvSpPr>
        <p:spPr>
          <a:xfrm>
            <a:off x="6562055" y="478660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7</a:t>
            </a:r>
            <a:endParaRPr lang="en-US" sz="40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D3D5AA-39A9-D045-BBF3-A76E30351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033111" y="4846319"/>
            <a:ext cx="542365" cy="6056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12386B-C0C4-CB44-B302-D8B9593A434C}"/>
              </a:ext>
            </a:extLst>
          </p:cNvPr>
          <p:cNvSpPr txBox="1"/>
          <p:nvPr/>
        </p:nvSpPr>
        <p:spPr>
          <a:xfrm>
            <a:off x="5548437" y="477282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8</a:t>
            </a:r>
            <a:endParaRPr lang="en-US" sz="4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59B5989-ADBE-AE48-8423-EF0BA57CF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499749" y="4185964"/>
            <a:ext cx="542365" cy="60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2602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(noted as [0,5])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[0,5]</a:t>
            </a:r>
          </a:p>
          <a:p>
            <a:pPr lvl="1"/>
            <a:r>
              <a:rPr lang="en-US" dirty="0"/>
              <a:t>Find the largest apple from [1,5]</a:t>
            </a:r>
          </a:p>
          <a:p>
            <a:pPr lvl="1"/>
            <a:r>
              <a:rPr lang="en-US" dirty="0"/>
              <a:t>compare it with apple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DB5C58-F947-CC4D-B5C0-5B32F511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045" y="2341388"/>
            <a:ext cx="1183512" cy="120483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2074930" y="3085322"/>
            <a:ext cx="6409765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368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(noted as [0,5])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[0,5]</a:t>
            </a:r>
          </a:p>
          <a:p>
            <a:pPr lvl="1"/>
            <a:r>
              <a:rPr lang="en-US" dirty="0"/>
              <a:t>Find the largest apple from [1,5]</a:t>
            </a:r>
          </a:p>
          <a:p>
            <a:pPr lvl="1"/>
            <a:r>
              <a:rPr lang="en-US" dirty="0"/>
              <a:t>compare it with apple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DB5C58-F947-CC4D-B5C0-5B32F511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482" y="2387681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60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 err="1"/>
              <a:t>interger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1DD567-5D92-844A-8994-E5469437CD29}"/>
              </a:ext>
            </a:extLst>
          </p:cNvPr>
          <p:cNvGrpSpPr/>
          <p:nvPr/>
        </p:nvGrpSpPr>
        <p:grpSpPr>
          <a:xfrm>
            <a:off x="4267200" y="4389362"/>
            <a:ext cx="4145777" cy="1031611"/>
            <a:chOff x="792977" y="3089207"/>
            <a:chExt cx="7691718" cy="19139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4EC0F85-0924-744C-8982-F7E7BE8FD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6095" y="3515896"/>
              <a:ext cx="701079" cy="71371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A79A924-CA58-D34E-95BA-C039D3AF28AB}"/>
                </a:ext>
              </a:extLst>
            </p:cNvPr>
            <p:cNvSpPr/>
            <p:nvPr/>
          </p:nvSpPr>
          <p:spPr>
            <a:xfrm>
              <a:off x="792977" y="3089209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148091-3A18-AC4D-B81A-7591A7A353F3}"/>
                </a:ext>
              </a:extLst>
            </p:cNvPr>
            <p:cNvSpPr/>
            <p:nvPr/>
          </p:nvSpPr>
          <p:spPr>
            <a:xfrm>
              <a:off x="2074930" y="3089208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6CE149-8D07-374B-B1D1-99C423E8A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8600" y="3128782"/>
              <a:ext cx="1183512" cy="1204837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14E502-AF12-8247-9160-A12ED49BF3A6}"/>
                </a:ext>
              </a:extLst>
            </p:cNvPr>
            <p:cNvSpPr/>
            <p:nvPr/>
          </p:nvSpPr>
          <p:spPr>
            <a:xfrm>
              <a:off x="3356883" y="3089207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FE95779-2C60-0147-BA90-D7A93A46A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42830" y="3670274"/>
              <a:ext cx="397787" cy="40495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B3B94C-1F99-DD4F-9FC7-AA504854FF9F}"/>
                </a:ext>
              </a:extLst>
            </p:cNvPr>
            <p:cNvSpPr/>
            <p:nvPr/>
          </p:nvSpPr>
          <p:spPr>
            <a:xfrm>
              <a:off x="4638836" y="3089209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24A5349-C325-7949-9610-8285DB422828}"/>
                </a:ext>
              </a:extLst>
            </p:cNvPr>
            <p:cNvSpPr/>
            <p:nvPr/>
          </p:nvSpPr>
          <p:spPr>
            <a:xfrm>
              <a:off x="5920789" y="3089208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68F8DDB-C295-8140-BC15-6B7F2B5F7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8066" y="3598758"/>
              <a:ext cx="542068" cy="55183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FEF28D-0E3B-F543-968E-24ADC585D1AD}"/>
                </a:ext>
              </a:extLst>
            </p:cNvPr>
            <p:cNvSpPr/>
            <p:nvPr/>
          </p:nvSpPr>
          <p:spPr>
            <a:xfrm>
              <a:off x="7202742" y="3089207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565D36A-B3CF-1B4E-A8D4-908A71573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2214" y="3382501"/>
              <a:ext cx="832113" cy="84710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E26CD23-AB2C-6540-BC24-55154EBAD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92875" y="3789949"/>
              <a:ext cx="235496" cy="2397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D01B27A-2401-D946-A98F-42A4561B207D}"/>
                </a:ext>
              </a:extLst>
            </p:cNvPr>
            <p:cNvSpPr txBox="1"/>
            <p:nvPr/>
          </p:nvSpPr>
          <p:spPr>
            <a:xfrm>
              <a:off x="1283110" y="4375045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9EF3E71-6B33-B04C-9CAD-8437E8546F0B}"/>
                </a:ext>
              </a:extLst>
            </p:cNvPr>
            <p:cNvSpPr txBox="1"/>
            <p:nvPr/>
          </p:nvSpPr>
          <p:spPr>
            <a:xfrm>
              <a:off x="2560878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15DBE4-C4BC-634A-8BB3-60573332D45C}"/>
                </a:ext>
              </a:extLst>
            </p:cNvPr>
            <p:cNvSpPr txBox="1"/>
            <p:nvPr/>
          </p:nvSpPr>
          <p:spPr>
            <a:xfrm>
              <a:off x="3842829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1975EA7-5F07-D341-89B6-4F91F2960DA8}"/>
                </a:ext>
              </a:extLst>
            </p:cNvPr>
            <p:cNvSpPr txBox="1"/>
            <p:nvPr/>
          </p:nvSpPr>
          <p:spPr>
            <a:xfrm>
              <a:off x="5128968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047420-3597-2B47-9E9A-01A5CE67A652}"/>
                </a:ext>
              </a:extLst>
            </p:cNvPr>
            <p:cNvSpPr txBox="1"/>
            <p:nvPr/>
          </p:nvSpPr>
          <p:spPr>
            <a:xfrm>
              <a:off x="6402550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083550D-5EA0-7049-9B53-3B10771BD324}"/>
                </a:ext>
              </a:extLst>
            </p:cNvPr>
            <p:cNvSpPr txBox="1"/>
            <p:nvPr/>
          </p:nvSpPr>
          <p:spPr>
            <a:xfrm>
              <a:off x="7692875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833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1 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Iterative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87E5A10-874D-BD48-B0B4-F004A2432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538" y="2742024"/>
            <a:ext cx="5350977" cy="3808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2300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1 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Iterative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87E5A10-874D-BD48-B0B4-F004A2432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44" y="4159624"/>
            <a:ext cx="3269581" cy="2326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28B6FA-14BE-CA4D-BEF8-9AEC553B7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956" y="3740705"/>
            <a:ext cx="3116039" cy="2220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E4EAD1-645D-7548-A124-EF7725B42B74}"/>
              </a:ext>
            </a:extLst>
          </p:cNvPr>
          <p:cNvSpPr/>
          <p:nvPr/>
        </p:nvSpPr>
        <p:spPr>
          <a:xfrm>
            <a:off x="4210562" y="2946624"/>
            <a:ext cx="32960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Input: [3,2,9,2,5,1]</a:t>
            </a:r>
          </a:p>
        </p:txBody>
      </p:sp>
    </p:spTree>
    <p:extLst>
      <p:ext uri="{BB962C8B-B14F-4D97-AF65-F5344CB8AC3E}">
        <p14:creationId xmlns:p14="http://schemas.microsoft.com/office/powerpoint/2010/main" val="41426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2</a:t>
            </a:r>
          </a:p>
          <a:p>
            <a:pPr lvl="1"/>
            <a:r>
              <a:rPr lang="en-US" dirty="0">
                <a:highlight>
                  <a:srgbClr val="00FFFF"/>
                </a:highlight>
              </a:rPr>
              <a:t>Recursive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F2AC45-2BB3-9649-B126-EE1291B31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017" y="2788214"/>
            <a:ext cx="6128498" cy="3926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34117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1 </a:t>
            </a:r>
          </a:p>
          <a:p>
            <a:pPr lvl="1"/>
            <a:r>
              <a:rPr lang="en-US" dirty="0">
                <a:highlight>
                  <a:srgbClr val="00FFFF"/>
                </a:highlight>
              </a:rPr>
              <a:t>Recursive</a:t>
            </a:r>
          </a:p>
          <a:p>
            <a:pPr lvl="1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E4EAD1-645D-7548-A124-EF7725B42B74}"/>
              </a:ext>
            </a:extLst>
          </p:cNvPr>
          <p:cNvSpPr/>
          <p:nvPr/>
        </p:nvSpPr>
        <p:spPr>
          <a:xfrm>
            <a:off x="4210562" y="2946624"/>
            <a:ext cx="32960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Input: [3,2,9,2,5,1]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594EE5-FEC0-9141-83AD-05CE9E8FF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35" y="4303058"/>
            <a:ext cx="3582091" cy="2294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4B1E1C-299D-8340-92D1-A07307E56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22" y="3732790"/>
            <a:ext cx="3296095" cy="2753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2560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</a:t>
            </a:r>
          </a:p>
          <a:p>
            <a:pPr marL="0" indent="0">
              <a:buNone/>
            </a:pPr>
            <a:r>
              <a:rPr lang="en-US" dirty="0"/>
              <a:t>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3</a:t>
            </a:r>
          </a:p>
          <a:p>
            <a:pPr lvl="1"/>
            <a:r>
              <a:rPr lang="en-US" dirty="0">
                <a:highlight>
                  <a:srgbClr val="00FF00"/>
                </a:highlight>
              </a:rPr>
              <a:t>Using a stack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FB06B-C8E0-BA4B-83EC-74B6DBB09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184" y="1201271"/>
            <a:ext cx="4639954" cy="5460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89519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</a:t>
            </a:r>
          </a:p>
          <a:p>
            <a:pPr marL="0" indent="0">
              <a:buNone/>
            </a:pPr>
            <a:r>
              <a:rPr lang="en-US" dirty="0"/>
              <a:t>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3</a:t>
            </a:r>
          </a:p>
          <a:p>
            <a:pPr lvl="1"/>
            <a:r>
              <a:rPr lang="en-US" dirty="0">
                <a:highlight>
                  <a:srgbClr val="00FF00"/>
                </a:highlight>
              </a:rPr>
              <a:t>Using a stack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FB06B-C8E0-BA4B-83EC-74B6DBB09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497" y="110938"/>
            <a:ext cx="2819394" cy="3318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95B6F4-8348-9E42-82B2-900635F04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876" y="4052158"/>
            <a:ext cx="3160704" cy="2434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7495EC-EB1A-5246-851C-0A53F3AE9487}"/>
              </a:ext>
            </a:extLst>
          </p:cNvPr>
          <p:cNvSpPr/>
          <p:nvPr/>
        </p:nvSpPr>
        <p:spPr>
          <a:xfrm>
            <a:off x="3045150" y="3308280"/>
            <a:ext cx="32960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Input: [3,2,9,2,5,1]</a:t>
            </a:r>
          </a:p>
        </p:txBody>
      </p:sp>
    </p:spTree>
    <p:extLst>
      <p:ext uri="{BB962C8B-B14F-4D97-AF65-F5344CB8AC3E}">
        <p14:creationId xmlns:p14="http://schemas.microsoft.com/office/powerpoint/2010/main" val="330507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AD9E9A-363F-F24E-B383-B19D09ACE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612" y="1650124"/>
            <a:ext cx="3700564" cy="4265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FB810FA-AF03-314D-9FA4-D0C166E7D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vs Stack</a:t>
            </a:r>
          </a:p>
        </p:txBody>
      </p:sp>
    </p:spTree>
    <p:extLst>
      <p:ext uri="{BB962C8B-B14F-4D97-AF65-F5344CB8AC3E}">
        <p14:creationId xmlns:p14="http://schemas.microsoft.com/office/powerpoint/2010/main" val="17468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in-class lab 2</a:t>
            </a: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84FB0D82-E1C7-BF49-9A92-9FC900D57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5530" y="1017839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Given the head pointer (assuming with dummy head node)</a:t>
            </a:r>
          </a:p>
          <a:p>
            <a:r>
              <a:rPr lang="en-US" dirty="0"/>
              <a:t>Find whether the list has a loop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A40C6-6D36-0944-A097-CE8C2F396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059" y="2594929"/>
            <a:ext cx="4470400" cy="3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85070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A30AB1-9BA1-434C-843E-AB9BA05046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  <a:p>
            <a:endParaRPr lang="en-US" dirty="0"/>
          </a:p>
          <a:p>
            <a:pPr lvl="1"/>
            <a:r>
              <a:rPr lang="en-US" altLang="zh-CN" dirty="0"/>
              <a:t>Linear Search (target </a:t>
            </a:r>
            <a:r>
              <a:rPr lang="en-US" altLang="zh-CN" dirty="0">
                <a:highlight>
                  <a:srgbClr val="FFFF00"/>
                </a:highlight>
              </a:rPr>
              <a:t>12</a:t>
            </a:r>
            <a:r>
              <a:rPr lang="en-US" altLang="zh-CN" dirty="0"/>
              <a:t>)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F39A9A-481D-8544-B6F3-40A3CB60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067FD8-B8A6-3849-8C65-6558D57607A3}"/>
              </a:ext>
            </a:extLst>
          </p:cNvPr>
          <p:cNvSpPr txBox="1"/>
          <p:nvPr/>
        </p:nvSpPr>
        <p:spPr>
          <a:xfrm>
            <a:off x="1104900" y="3254188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5  3  1  9  8  7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  <a:r>
              <a:rPr lang="en-US" sz="4800" dirty="0"/>
              <a:t>  2  4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998B43-0968-8C4F-A58C-A06909559135}"/>
              </a:ext>
            </a:extLst>
          </p:cNvPr>
          <p:cNvSpPr txBox="1"/>
          <p:nvPr/>
        </p:nvSpPr>
        <p:spPr>
          <a:xfrm>
            <a:off x="1104900" y="4320988"/>
            <a:ext cx="647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5  3  1  8  7  9  2  4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DF3A4D-002B-434A-8F2C-04715BCEA230}"/>
              </a:ext>
            </a:extLst>
          </p:cNvPr>
          <p:cNvSpPr txBox="1"/>
          <p:nvPr/>
        </p:nvSpPr>
        <p:spPr>
          <a:xfrm>
            <a:off x="1104900" y="5387788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/>
              <a:t>O(N)    </a:t>
            </a:r>
            <a:r>
              <a:rPr lang="en-US" sz="4800" dirty="0"/>
              <a:t>Can we do better?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381A5E-F505-BB40-9913-785FF57B5EDC}"/>
              </a:ext>
            </a:extLst>
          </p:cNvPr>
          <p:cNvSpPr txBox="1"/>
          <p:nvPr/>
        </p:nvSpPr>
        <p:spPr>
          <a:xfrm>
            <a:off x="2474259" y="6301823"/>
            <a:ext cx="403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Worse</a:t>
            </a:r>
            <a:r>
              <a:rPr lang="en-US" dirty="0"/>
              <a:t> case we have to iterate N element</a:t>
            </a:r>
          </a:p>
        </p:txBody>
      </p:sp>
      <p:sp>
        <p:nvSpPr>
          <p:cNvPr id="13" name="Bent-Up Arrow 12">
            <a:extLst>
              <a:ext uri="{FF2B5EF4-FFF2-40B4-BE49-F238E27FC236}">
                <a16:creationId xmlns:a16="http://schemas.microsoft.com/office/drawing/2014/main" id="{DF92836B-1D5E-1947-8B62-8342ED9F2512}"/>
              </a:ext>
            </a:extLst>
          </p:cNvPr>
          <p:cNvSpPr/>
          <p:nvPr/>
        </p:nvSpPr>
        <p:spPr>
          <a:xfrm rot="5400000">
            <a:off x="1999130" y="6228712"/>
            <a:ext cx="313764" cy="349623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50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" name="Notched Right Arrow 3">
            <a:extLst>
              <a:ext uri="{FF2B5EF4-FFF2-40B4-BE49-F238E27FC236}">
                <a16:creationId xmlns:a16="http://schemas.microsoft.com/office/drawing/2014/main" id="{06A48BA2-6A33-B34F-9068-6BCE1AAE153D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8CC278-E11D-EC49-86E2-06AF9B4A9D62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“Who checked that bug in?!!”</a:t>
            </a:r>
          </a:p>
          <a:p>
            <a:r>
              <a:rPr lang="en-US" altLang="zh-CN"/>
              <a:t>Source control svn, git, etc</a:t>
            </a:r>
          </a:p>
          <a:p>
            <a:pPr marL="0" indent="0">
              <a:buFont typeface="Arial"/>
              <a:buNone/>
            </a:pPr>
            <a:endParaRPr lang="en-US" altLang="zh-CN"/>
          </a:p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B6A46EA-5E6F-284C-BAD2-2A19C1F9A031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751B152-2D6A-044B-AC5C-2F9B0B001873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D7A637-6DF0-C44E-9277-E7F2AF9C17FB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1A007B5-A182-2B48-9F2E-43F34040C07A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4F21F3-F583-474B-BFC1-964DDF3CD179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038AA22-647C-1646-8E9B-317ADDF207EC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7790F4D-1C47-C846-AC27-E95128108089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54E7CAA-C069-D841-ABF3-2A364FE0C5E1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0F53716-9D16-A044-9ED7-6AA11DF9A4B9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3D29272-45F9-4443-AE66-0E28685A32DE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6CA875-4A91-3C4A-A73B-14D9DD7684AE}"/>
              </a:ext>
            </a:extLst>
          </p:cNvPr>
          <p:cNvSpPr txBox="1"/>
          <p:nvPr/>
        </p:nvSpPr>
        <p:spPr>
          <a:xfrm>
            <a:off x="533400" y="6096000"/>
            <a:ext cx="726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Mike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A498BC7-B3F5-CA4C-9544-394492D0CA30}"/>
              </a:ext>
            </a:extLst>
          </p:cNvPr>
          <p:cNvCxnSpPr>
            <a:stCxn id="16" idx="0"/>
          </p:cNvCxnSpPr>
          <p:nvPr/>
        </p:nvCxnSpPr>
        <p:spPr bwMode="auto">
          <a:xfrm flipV="1">
            <a:off x="896428" y="5715000"/>
            <a:ext cx="360872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E4653A6-0324-2149-A62F-E3C86E5308E4}"/>
              </a:ext>
            </a:extLst>
          </p:cNvPr>
          <p:cNvSpPr txBox="1"/>
          <p:nvPr/>
        </p:nvSpPr>
        <p:spPr>
          <a:xfrm>
            <a:off x="1313372" y="609600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Peng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DFC402-F1FC-8D49-B43B-B45EE3A98D03}"/>
              </a:ext>
            </a:extLst>
          </p:cNvPr>
          <p:cNvCxnSpPr>
            <a:stCxn id="18" idx="0"/>
            <a:endCxn id="14" idx="4"/>
          </p:cNvCxnSpPr>
          <p:nvPr/>
        </p:nvCxnSpPr>
        <p:spPr bwMode="auto">
          <a:xfrm flipV="1">
            <a:off x="1662186" y="5715000"/>
            <a:ext cx="340181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83D80B-EF78-CC41-AC2F-BC641C378D63}"/>
              </a:ext>
            </a:extLst>
          </p:cNvPr>
          <p:cNvSpPr txBox="1"/>
          <p:nvPr/>
        </p:nvSpPr>
        <p:spPr>
          <a:xfrm>
            <a:off x="2057400" y="6096000"/>
            <a:ext cx="782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Ethan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D2504B9-22B4-4D4D-B011-1D3316382EBF}"/>
              </a:ext>
            </a:extLst>
          </p:cNvPr>
          <p:cNvCxnSpPr>
            <a:stCxn id="20" idx="0"/>
          </p:cNvCxnSpPr>
          <p:nvPr/>
        </p:nvCxnSpPr>
        <p:spPr bwMode="auto">
          <a:xfrm flipV="1">
            <a:off x="2448856" y="5715000"/>
            <a:ext cx="332444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033569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22" name="Notched Right Arrow 21">
            <a:extLst>
              <a:ext uri="{FF2B5EF4-FFF2-40B4-BE49-F238E27FC236}">
                <a16:creationId xmlns:a16="http://schemas.microsoft.com/office/drawing/2014/main" id="{D3AB289B-9338-1347-8AAB-57F4B4CEE4DA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71D43D2-127A-A946-BD44-D95391AE3EE0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“Who checked that bug in?!!”</a:t>
            </a:r>
          </a:p>
          <a:p>
            <a:r>
              <a:rPr lang="en-US" altLang="zh-CN" dirty="0"/>
              <a:t>Source control </a:t>
            </a:r>
            <a:r>
              <a:rPr lang="en-US" altLang="zh-CN" dirty="0" err="1"/>
              <a:t>svn</a:t>
            </a:r>
            <a:r>
              <a:rPr lang="en-US" altLang="zh-CN" dirty="0"/>
              <a:t>, git, </a:t>
            </a:r>
            <a:r>
              <a:rPr lang="en-US" altLang="zh-CN" dirty="0" err="1"/>
              <a:t>etc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Found a bug in version 10</a:t>
            </a:r>
          </a:p>
          <a:p>
            <a:r>
              <a:rPr lang="en-US" altLang="zh-CN" dirty="0"/>
              <a:t>No bug in version 1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6185B3-9591-E24F-A93F-2AC54AC480A2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8A5D142-4CFA-B442-8018-FB34309573D3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811A1A-2B7E-1B4B-808B-E7BEE1BD6B30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DC0A71F-7694-7244-BD93-C385CCA9418A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F2F783E-5727-344F-92F8-F02E72776837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3FBA36F-AF80-214C-A13B-574A0E888291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93E2589-8395-CA4E-B133-657D1E935CAC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38B811A-4354-2D40-AAC0-6EB26F75EE6F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7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7C8457-0A4C-1D4C-946B-C0945EC6AAED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751B349-C02F-8D4E-945D-7160BF785531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201CAF-40B3-DA4B-B8B1-F16C29D7E61A}"/>
              </a:ext>
            </a:extLst>
          </p:cNvPr>
          <p:cNvSpPr txBox="1"/>
          <p:nvPr/>
        </p:nvSpPr>
        <p:spPr>
          <a:xfrm>
            <a:off x="18288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1931D7-04E5-7C4F-9922-6E20932150EC}"/>
              </a:ext>
            </a:extLst>
          </p:cNvPr>
          <p:cNvSpPr txBox="1"/>
          <p:nvPr/>
        </p:nvSpPr>
        <p:spPr>
          <a:xfrm>
            <a:off x="25908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69D17E-7D6C-7A47-AF8C-568FC1825BDB}"/>
              </a:ext>
            </a:extLst>
          </p:cNvPr>
          <p:cNvSpPr txBox="1"/>
          <p:nvPr/>
        </p:nvSpPr>
        <p:spPr>
          <a:xfrm>
            <a:off x="3313561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42CFFF-8609-864B-BFD8-44A40E9C82F6}"/>
              </a:ext>
            </a:extLst>
          </p:cNvPr>
          <p:cNvSpPr txBox="1"/>
          <p:nvPr/>
        </p:nvSpPr>
        <p:spPr>
          <a:xfrm>
            <a:off x="4075561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DF9ED1-62A0-0A4B-8DC9-5B886EC13824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6A3CA-5AAD-2348-8361-EEC40BC0CB25}"/>
              </a:ext>
            </a:extLst>
          </p:cNvPr>
          <p:cNvSpPr txBox="1"/>
          <p:nvPr/>
        </p:nvSpPr>
        <p:spPr>
          <a:xfrm>
            <a:off x="5562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AA1660-E106-5440-873F-DC0C635A4180}"/>
              </a:ext>
            </a:extLst>
          </p:cNvPr>
          <p:cNvSpPr txBox="1"/>
          <p:nvPr/>
        </p:nvSpPr>
        <p:spPr>
          <a:xfrm>
            <a:off x="6324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D51949-B571-9245-855A-BC5F11FFA18F}"/>
              </a:ext>
            </a:extLst>
          </p:cNvPr>
          <p:cNvSpPr txBox="1"/>
          <p:nvPr/>
        </p:nvSpPr>
        <p:spPr>
          <a:xfrm>
            <a:off x="70104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42" name="Picture 41" descr="tumblr_inline_ncpoeoxxOl1s7saez.png">
            <a:extLst>
              <a:ext uri="{FF2B5EF4-FFF2-40B4-BE49-F238E27FC236}">
                <a16:creationId xmlns:a16="http://schemas.microsoft.com/office/drawing/2014/main" id="{F5BA4FA2-ADD5-8D41-91B2-1F25DF9606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48" r="18463"/>
          <a:stretch/>
        </p:blipFill>
        <p:spPr>
          <a:xfrm>
            <a:off x="6934200" y="3810000"/>
            <a:ext cx="1647366" cy="9306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4291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3" name="Notched Right Arrow 42">
            <a:extLst>
              <a:ext uri="{FF2B5EF4-FFF2-40B4-BE49-F238E27FC236}">
                <a16:creationId xmlns:a16="http://schemas.microsoft.com/office/drawing/2014/main" id="{E7672603-182B-ED47-9754-0730378536F1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FE90C1D-C9F6-9F40-9614-381D68C7664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Source control </a:t>
            </a:r>
            <a:r>
              <a:rPr lang="en-US" altLang="zh-CN" sz="2800" dirty="0" err="1"/>
              <a:t>svn</a:t>
            </a:r>
            <a:r>
              <a:rPr lang="en-US" altLang="zh-CN" sz="2800" dirty="0"/>
              <a:t>, git, </a:t>
            </a:r>
            <a:r>
              <a:rPr lang="en-US" altLang="zh-CN" sz="2800" dirty="0" err="1"/>
              <a:t>etc</a:t>
            </a:r>
            <a:endParaRPr lang="en-US" altLang="zh-CN" sz="2800" dirty="0"/>
          </a:p>
          <a:p>
            <a:r>
              <a:rPr lang="en-US" altLang="zh-CN" sz="2800" dirty="0"/>
              <a:t>“</a:t>
            </a:r>
            <a:r>
              <a:rPr lang="en-US" altLang="zh-CN" sz="2800" i="1" dirty="0"/>
              <a:t>Who checked that bug in?!!</a:t>
            </a:r>
            <a:r>
              <a:rPr lang="en-US" altLang="zh-CN" sz="2800" dirty="0"/>
              <a:t>”</a:t>
            </a:r>
          </a:p>
          <a:p>
            <a:endParaRPr lang="en-US" altLang="zh-CN" sz="2800" dirty="0"/>
          </a:p>
          <a:p>
            <a:r>
              <a:rPr lang="en-US" altLang="zh-CN" sz="2800" dirty="0"/>
              <a:t>Found a bug in version 10</a:t>
            </a:r>
          </a:p>
          <a:p>
            <a:r>
              <a:rPr lang="en-US" altLang="zh-CN" sz="2800" dirty="0"/>
              <a:t>No bug in version 1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396F01F-6545-7742-A0FC-8F213F1FA0DC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D257034-F72B-B444-948C-DD9EB9D6D824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5AB80A3-D314-164B-AB81-C2ABDA92B4DB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C031157-207E-8B46-AFAD-40B2EEA16203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8EE23E9-1144-B94F-B2BC-F155E9CC0A35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90BBA6F-D1C0-F843-A97F-E487ADD1E9CD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257CF75-E4B1-4743-89F2-FBDC39A5065A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52A29D1-3F2A-BD4D-A788-DCCA3715F2E0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3957D6C-8887-4744-81F0-04AF7811EA8E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1911569-54F7-1643-8BC8-911FF961697C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76E3B6F-3F22-2740-B2E3-C2F1C8491C00}"/>
              </a:ext>
            </a:extLst>
          </p:cNvPr>
          <p:cNvSpPr txBox="1"/>
          <p:nvPr/>
        </p:nvSpPr>
        <p:spPr>
          <a:xfrm>
            <a:off x="4800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6282867-601E-F24D-A5E4-C92E9D53B264}"/>
              </a:ext>
            </a:extLst>
          </p:cNvPr>
          <p:cNvSpPr txBox="1"/>
          <p:nvPr/>
        </p:nvSpPr>
        <p:spPr>
          <a:xfrm>
            <a:off x="5562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31045E6-BAB4-9349-9A34-9EFC97AECDB8}"/>
              </a:ext>
            </a:extLst>
          </p:cNvPr>
          <p:cNvSpPr txBox="1"/>
          <p:nvPr/>
        </p:nvSpPr>
        <p:spPr>
          <a:xfrm>
            <a:off x="6324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05F320B-6019-254C-B79C-5DE329B7F37E}"/>
              </a:ext>
            </a:extLst>
          </p:cNvPr>
          <p:cNvSpPr txBox="1"/>
          <p:nvPr/>
        </p:nvSpPr>
        <p:spPr>
          <a:xfrm>
            <a:off x="70104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583CF37-A901-0046-9789-C5B8D4D6F911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5D32A1B-82F9-7544-9174-D9FF253D6355}"/>
              </a:ext>
            </a:extLst>
          </p:cNvPr>
          <p:cNvSpPr txBox="1"/>
          <p:nvPr/>
        </p:nvSpPr>
        <p:spPr>
          <a:xfrm>
            <a:off x="5562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FF916D0-2B80-864D-A14A-D964920E1246}"/>
              </a:ext>
            </a:extLst>
          </p:cNvPr>
          <p:cNvSpPr txBox="1"/>
          <p:nvPr/>
        </p:nvSpPr>
        <p:spPr>
          <a:xfrm>
            <a:off x="6324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29A090A-2B8D-334E-BD69-253BA25B8EBA}"/>
              </a:ext>
            </a:extLst>
          </p:cNvPr>
          <p:cNvSpPr txBox="1"/>
          <p:nvPr/>
        </p:nvSpPr>
        <p:spPr>
          <a:xfrm>
            <a:off x="70104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3245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  <p:bldP spid="70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FE90C1D-C9F6-9F40-9614-381D68C7664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Source control </a:t>
            </a:r>
            <a:r>
              <a:rPr lang="en-US" altLang="zh-CN" sz="2800" dirty="0" err="1"/>
              <a:t>svn</a:t>
            </a:r>
            <a:r>
              <a:rPr lang="en-US" altLang="zh-CN" sz="2800" dirty="0"/>
              <a:t>, git, </a:t>
            </a:r>
            <a:r>
              <a:rPr lang="en-US" altLang="zh-CN" sz="2800" dirty="0" err="1"/>
              <a:t>etc</a:t>
            </a:r>
            <a:endParaRPr lang="en-US" altLang="zh-CN" sz="2800" dirty="0"/>
          </a:p>
          <a:p>
            <a:r>
              <a:rPr lang="en-US" altLang="zh-CN" sz="2800" dirty="0"/>
              <a:t>“</a:t>
            </a:r>
            <a:r>
              <a:rPr lang="en-US" altLang="zh-CN" sz="2800" i="1" dirty="0"/>
              <a:t>Who checked that bug in?!!</a:t>
            </a:r>
            <a:r>
              <a:rPr lang="en-US" altLang="zh-CN" sz="2800" dirty="0"/>
              <a:t>”</a:t>
            </a:r>
          </a:p>
          <a:p>
            <a:endParaRPr lang="en-US" altLang="zh-CN" sz="2800" dirty="0"/>
          </a:p>
          <a:p>
            <a:r>
              <a:rPr lang="en-US" altLang="zh-CN" sz="2800" dirty="0"/>
              <a:t>Found a bug in version 10</a:t>
            </a:r>
          </a:p>
          <a:p>
            <a:r>
              <a:rPr lang="en-US" altLang="zh-CN" sz="2800" dirty="0"/>
              <a:t>No bug in version 1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23" name="Notched Right Arrow 22">
            <a:extLst>
              <a:ext uri="{FF2B5EF4-FFF2-40B4-BE49-F238E27FC236}">
                <a16:creationId xmlns:a16="http://schemas.microsoft.com/office/drawing/2014/main" id="{F8084DB8-9231-9142-AF57-A9B4E3C1D004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B56F7F-1EA8-294D-88EA-B88C57A8BF8E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4977095-FA05-1B47-BED6-B315CBE248F5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263BAF-FCFE-BA4D-8D7E-6C9A04861002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3D7D88-AB99-114E-8A51-D890A8AB0C62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276E441-1DFF-5A44-A989-2C9F10B570A7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54E968-70AF-9D44-93A2-E684DDF288B6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4A5786-49DF-0E47-B99B-9A2D81F6406E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E2DABBF-230D-A649-A12C-99EEC8607824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3C97B6B-CED1-DC44-A550-A3E535277C9C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A80D84-9B92-6644-BAD5-4E7A0F5B8C0F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1E10FF-FC2E-7C4E-B549-0125D6F6DB25}"/>
              </a:ext>
            </a:extLst>
          </p:cNvPr>
          <p:cNvSpPr txBox="1"/>
          <p:nvPr/>
        </p:nvSpPr>
        <p:spPr>
          <a:xfrm>
            <a:off x="4800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473A3D-54E1-EC4D-97F6-B7907261F095}"/>
              </a:ext>
            </a:extLst>
          </p:cNvPr>
          <p:cNvSpPr txBox="1"/>
          <p:nvPr/>
        </p:nvSpPr>
        <p:spPr>
          <a:xfrm>
            <a:off x="5562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2CEDA0-372C-F949-A4F6-6FD91B11A11F}"/>
              </a:ext>
            </a:extLst>
          </p:cNvPr>
          <p:cNvSpPr txBox="1"/>
          <p:nvPr/>
        </p:nvSpPr>
        <p:spPr>
          <a:xfrm>
            <a:off x="6324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EF15D5-B6E4-BE41-A168-03A14F2887BD}"/>
              </a:ext>
            </a:extLst>
          </p:cNvPr>
          <p:cNvSpPr txBox="1"/>
          <p:nvPr/>
        </p:nvSpPr>
        <p:spPr>
          <a:xfrm>
            <a:off x="70104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54C9D3-427D-4F4F-B7F0-307AE327E0F1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F3E969-0C43-EE49-9C4E-B4E628CC5148}"/>
              </a:ext>
            </a:extLst>
          </p:cNvPr>
          <p:cNvSpPr txBox="1"/>
          <p:nvPr/>
        </p:nvSpPr>
        <p:spPr>
          <a:xfrm>
            <a:off x="5562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C593C2-C895-644A-B88D-C1E59C5F87F8}"/>
              </a:ext>
            </a:extLst>
          </p:cNvPr>
          <p:cNvSpPr txBox="1"/>
          <p:nvPr/>
        </p:nvSpPr>
        <p:spPr>
          <a:xfrm>
            <a:off x="6324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8F450F-84C0-E74F-9D63-32CA91094328}"/>
              </a:ext>
            </a:extLst>
          </p:cNvPr>
          <p:cNvSpPr txBox="1"/>
          <p:nvPr/>
        </p:nvSpPr>
        <p:spPr>
          <a:xfrm>
            <a:off x="70104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78432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FE90C1D-C9F6-9F40-9614-381D68C7664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Source control </a:t>
            </a:r>
            <a:r>
              <a:rPr lang="en-US" altLang="zh-CN" sz="2800" dirty="0" err="1"/>
              <a:t>svn</a:t>
            </a:r>
            <a:r>
              <a:rPr lang="en-US" altLang="zh-CN" sz="2800" dirty="0"/>
              <a:t>, git, </a:t>
            </a:r>
            <a:r>
              <a:rPr lang="en-US" altLang="zh-CN" sz="2800" dirty="0" err="1"/>
              <a:t>etc</a:t>
            </a:r>
            <a:endParaRPr lang="en-US" altLang="zh-CN" sz="2800" dirty="0"/>
          </a:p>
          <a:p>
            <a:r>
              <a:rPr lang="en-US" altLang="zh-CN" sz="2800" dirty="0"/>
              <a:t>“</a:t>
            </a:r>
            <a:r>
              <a:rPr lang="en-US" altLang="zh-CN" sz="2800" i="1" dirty="0"/>
              <a:t>Who checked that bug in?!!</a:t>
            </a:r>
            <a:r>
              <a:rPr lang="en-US" altLang="zh-CN" sz="2800" dirty="0"/>
              <a:t>”</a:t>
            </a:r>
          </a:p>
          <a:p>
            <a:endParaRPr lang="en-US" altLang="zh-CN" sz="2800" dirty="0"/>
          </a:p>
          <a:p>
            <a:r>
              <a:rPr lang="en-US" altLang="zh-CN" sz="2800" dirty="0"/>
              <a:t>Found a bug in version 10</a:t>
            </a:r>
          </a:p>
          <a:p>
            <a:r>
              <a:rPr lang="en-US" altLang="zh-CN" sz="2800" dirty="0"/>
              <a:t>No bug in version 1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23" name="Notched Right Arrow 22">
            <a:extLst>
              <a:ext uri="{FF2B5EF4-FFF2-40B4-BE49-F238E27FC236}">
                <a16:creationId xmlns:a16="http://schemas.microsoft.com/office/drawing/2014/main" id="{F8084DB8-9231-9142-AF57-A9B4E3C1D004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B56F7F-1EA8-294D-88EA-B88C57A8BF8E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4977095-FA05-1B47-BED6-B315CBE248F5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263BAF-FCFE-BA4D-8D7E-6C9A04861002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3D7D88-AB99-114E-8A51-D890A8AB0C62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276E441-1DFF-5A44-A989-2C9F10B570A7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54E968-70AF-9D44-93A2-E684DDF288B6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4A5786-49DF-0E47-B99B-9A2D81F6406E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E2DABBF-230D-A649-A12C-99EEC8607824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3C97B6B-CED1-DC44-A550-A3E535277C9C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A80D84-9B92-6644-BAD5-4E7A0F5B8C0F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1E10FF-FC2E-7C4E-B549-0125D6F6DB25}"/>
              </a:ext>
            </a:extLst>
          </p:cNvPr>
          <p:cNvSpPr txBox="1"/>
          <p:nvPr/>
        </p:nvSpPr>
        <p:spPr>
          <a:xfrm>
            <a:off x="4800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473A3D-54E1-EC4D-97F6-B7907261F095}"/>
              </a:ext>
            </a:extLst>
          </p:cNvPr>
          <p:cNvSpPr txBox="1"/>
          <p:nvPr/>
        </p:nvSpPr>
        <p:spPr>
          <a:xfrm>
            <a:off x="5562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2CEDA0-372C-F949-A4F6-6FD91B11A11F}"/>
              </a:ext>
            </a:extLst>
          </p:cNvPr>
          <p:cNvSpPr txBox="1"/>
          <p:nvPr/>
        </p:nvSpPr>
        <p:spPr>
          <a:xfrm>
            <a:off x="6324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EF15D5-B6E4-BE41-A168-03A14F2887BD}"/>
              </a:ext>
            </a:extLst>
          </p:cNvPr>
          <p:cNvSpPr txBox="1"/>
          <p:nvPr/>
        </p:nvSpPr>
        <p:spPr>
          <a:xfrm>
            <a:off x="70104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54C9D3-427D-4F4F-B7F0-307AE327E0F1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" name="Explosion 1 1">
            <a:extLst>
              <a:ext uri="{FF2B5EF4-FFF2-40B4-BE49-F238E27FC236}">
                <a16:creationId xmlns:a16="http://schemas.microsoft.com/office/drawing/2014/main" id="{7F7354FA-B2C0-3F44-AA12-4248CB44908C}"/>
              </a:ext>
            </a:extLst>
          </p:cNvPr>
          <p:cNvSpPr/>
          <p:nvPr/>
        </p:nvSpPr>
        <p:spPr>
          <a:xfrm>
            <a:off x="4572000" y="4939553"/>
            <a:ext cx="572639" cy="537882"/>
          </a:xfrm>
          <a:prstGeom prst="irregularSeal1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757FE-2D9C-0B40-9BDA-03B68F0CCCB6}"/>
              </a:ext>
            </a:extLst>
          </p:cNvPr>
          <p:cNvSpPr txBox="1"/>
          <p:nvPr/>
        </p:nvSpPr>
        <p:spPr>
          <a:xfrm>
            <a:off x="1981200" y="6309115"/>
            <a:ext cx="5489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Bug introduced, found with 3 checks</a:t>
            </a:r>
          </a:p>
        </p:txBody>
      </p:sp>
    </p:spTree>
    <p:extLst>
      <p:ext uri="{BB962C8B-B14F-4D97-AF65-F5344CB8AC3E}">
        <p14:creationId xmlns:p14="http://schemas.microsoft.com/office/powerpoint/2010/main" val="5838899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EF65A2-CEB7-7740-8566-9C50A807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C7FE62-07AF-7C4C-94C6-B7F2FAD900BE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Binary Search (target 12)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611A10-EBE9-6B4C-B1FE-53778DA187DA}"/>
              </a:ext>
            </a:extLst>
          </p:cNvPr>
          <p:cNvSpPr txBox="1"/>
          <p:nvPr/>
        </p:nvSpPr>
        <p:spPr>
          <a:xfrm>
            <a:off x="1371600" y="23622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1  2  3  4  5  7  8  9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874A89-CF0B-D242-8DF8-CF1AD2916163}"/>
              </a:ext>
            </a:extLst>
          </p:cNvPr>
          <p:cNvSpPr txBox="1"/>
          <p:nvPr/>
        </p:nvSpPr>
        <p:spPr>
          <a:xfrm>
            <a:off x="1371600" y="3055203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1  2  3  4  </a:t>
            </a:r>
            <a:r>
              <a:rPr lang="en-US" sz="4800" dirty="0">
                <a:solidFill>
                  <a:srgbClr val="008000"/>
                </a:solidFill>
              </a:rPr>
              <a:t>5</a:t>
            </a:r>
            <a:r>
              <a:rPr lang="en-US" sz="4800" dirty="0"/>
              <a:t>  7  8  9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2C777-704C-D14F-BBB0-75C5736A2E7F}"/>
              </a:ext>
            </a:extLst>
          </p:cNvPr>
          <p:cNvSpPr txBox="1"/>
          <p:nvPr/>
        </p:nvSpPr>
        <p:spPr>
          <a:xfrm>
            <a:off x="1371600" y="37338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1  2  3  4  5</a:t>
            </a:r>
            <a:r>
              <a:rPr lang="en-US" sz="4800" dirty="0"/>
              <a:t>  7  </a:t>
            </a:r>
            <a:r>
              <a:rPr lang="en-US" sz="4800" dirty="0">
                <a:solidFill>
                  <a:srgbClr val="008000"/>
                </a:solidFill>
              </a:rPr>
              <a:t>8</a:t>
            </a:r>
            <a:r>
              <a:rPr lang="en-US" sz="4800" dirty="0"/>
              <a:t>  9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6A5959-D182-B743-BC98-CD483D759014}"/>
              </a:ext>
            </a:extLst>
          </p:cNvPr>
          <p:cNvSpPr txBox="1"/>
          <p:nvPr/>
        </p:nvSpPr>
        <p:spPr>
          <a:xfrm>
            <a:off x="1371600" y="4426803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1  2  3  4  5  7  8  </a:t>
            </a:r>
            <a:r>
              <a:rPr lang="en-US" sz="4800" dirty="0">
                <a:solidFill>
                  <a:srgbClr val="008000"/>
                </a:solidFill>
              </a:rPr>
              <a:t>9</a:t>
            </a:r>
            <a:r>
              <a:rPr lang="en-US" sz="4800" dirty="0"/>
              <a:t>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FF6124-45D5-6944-B6FE-66F10B0F5EEE}"/>
              </a:ext>
            </a:extLst>
          </p:cNvPr>
          <p:cNvSpPr txBox="1"/>
          <p:nvPr/>
        </p:nvSpPr>
        <p:spPr>
          <a:xfrm>
            <a:off x="1371600" y="51054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1  2  3  4  5  7  8  9</a:t>
            </a:r>
            <a:r>
              <a:rPr lang="en-US" sz="4800" dirty="0"/>
              <a:t>  </a:t>
            </a:r>
            <a:r>
              <a:rPr lang="en-US" sz="4800" dirty="0">
                <a:solidFill>
                  <a:srgbClr val="008000"/>
                </a:solidFill>
              </a:rPr>
              <a:t>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6A7C91-6048-5D46-B57C-60D409DD4203}"/>
              </a:ext>
            </a:extLst>
          </p:cNvPr>
          <p:cNvSpPr/>
          <p:nvPr/>
        </p:nvSpPr>
        <p:spPr>
          <a:xfrm>
            <a:off x="1752600" y="6096000"/>
            <a:ext cx="56262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O(</a:t>
            </a:r>
            <a:r>
              <a:rPr lang="en-US" i="1" dirty="0" err="1"/>
              <a:t>logN</a:t>
            </a:r>
            <a:r>
              <a:rPr lang="en-US" i="1" dirty="0"/>
              <a:t>) both average and worst case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54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7929B-CF00-F54D-80FF-6E45BB88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388" y="808037"/>
            <a:ext cx="5610412" cy="4017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732667-4132-1C49-8965-E26D3320A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32" y="5062711"/>
            <a:ext cx="5245100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167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7929B-CF00-F54D-80FF-6E45BB88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586" y="306014"/>
            <a:ext cx="3827929" cy="2741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C99845-B26C-AD4A-9F48-0D15E29A53FB}"/>
              </a:ext>
            </a:extLst>
          </p:cNvPr>
          <p:cNvSpPr/>
          <p:nvPr/>
        </p:nvSpPr>
        <p:spPr>
          <a:xfrm>
            <a:off x="2998221" y="3825081"/>
            <a:ext cx="21659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1,3,4,6,8,</a:t>
            </a:r>
            <a:r>
              <a:rPr lang="en-US" sz="3600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7172F-9E96-864E-ADA4-3DF364FEF1DC}"/>
              </a:ext>
            </a:extLst>
          </p:cNvPr>
          <p:cNvSpPr txBox="1"/>
          <p:nvPr/>
        </p:nvSpPr>
        <p:spPr>
          <a:xfrm>
            <a:off x="1460650" y="5066046"/>
            <a:ext cx="263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start=0, end=5, </a:t>
            </a:r>
            <a:r>
              <a:rPr lang="en-US" dirty="0" err="1"/>
              <a:t>midIdx</a:t>
            </a:r>
            <a:r>
              <a:rPr lang="en-US" dirty="0"/>
              <a:t> =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5B90A5-2AE1-FB44-8D5D-BA8DA5B2702E}"/>
              </a:ext>
            </a:extLst>
          </p:cNvPr>
          <p:cNvSpPr txBox="1"/>
          <p:nvPr/>
        </p:nvSpPr>
        <p:spPr>
          <a:xfrm>
            <a:off x="1446130" y="5680631"/>
            <a:ext cx="263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start=3, end=5, </a:t>
            </a:r>
            <a:r>
              <a:rPr lang="en-US" dirty="0" err="1"/>
              <a:t>midIdx</a:t>
            </a:r>
            <a:r>
              <a:rPr lang="en-US" dirty="0"/>
              <a:t> =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01A66-CDD2-D645-8AFE-8EC764AE5728}"/>
              </a:ext>
            </a:extLst>
          </p:cNvPr>
          <p:cNvSpPr txBox="1"/>
          <p:nvPr/>
        </p:nvSpPr>
        <p:spPr>
          <a:xfrm>
            <a:off x="1446130" y="6201845"/>
            <a:ext cx="263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start=5, end=5, </a:t>
            </a:r>
            <a:r>
              <a:rPr lang="en-US" dirty="0" err="1"/>
              <a:t>midIdx</a:t>
            </a:r>
            <a:r>
              <a:rPr lang="en-US" dirty="0"/>
              <a:t> = 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BF6BA4-039E-F149-8A28-72FF226C4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85" y="1836063"/>
            <a:ext cx="4480739" cy="1367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153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7929B-CF00-F54D-80FF-6E45BB88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388" y="808037"/>
            <a:ext cx="5610412" cy="4017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604D9-BC3B-D24F-BA62-1198B5AC6E82}"/>
              </a:ext>
            </a:extLst>
          </p:cNvPr>
          <p:cNvSpPr txBox="1"/>
          <p:nvPr/>
        </p:nvSpPr>
        <p:spPr>
          <a:xfrm>
            <a:off x="2133600" y="5867400"/>
            <a:ext cx="3469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What could go wrong?</a:t>
            </a:r>
          </a:p>
        </p:txBody>
      </p:sp>
    </p:spTree>
    <p:extLst>
      <p:ext uri="{BB962C8B-B14F-4D97-AF65-F5344CB8AC3E}">
        <p14:creationId xmlns:p14="http://schemas.microsoft.com/office/powerpoint/2010/main" val="344635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in-class lab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0C38EA-7704-2C47-8077-51CAE2F7E752}"/>
              </a:ext>
            </a:extLst>
          </p:cNvPr>
          <p:cNvSpPr txBox="1"/>
          <p:nvPr/>
        </p:nvSpPr>
        <p:spPr>
          <a:xfrm>
            <a:off x="561135" y="3234326"/>
            <a:ext cx="73420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Head 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US" sz="4000" dirty="0"/>
              <a:t>0 </a:t>
            </a:r>
            <a:r>
              <a:rPr lang="en-US" sz="4000" dirty="0">
                <a:sym typeface="Wingdings" pitchFamily="2" charset="2"/>
              </a:rPr>
              <a:t> 1  2  3  4  5</a:t>
            </a:r>
            <a:endParaRPr lang="en-US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E63764-C195-6742-8042-C78D77AD6A32}"/>
              </a:ext>
            </a:extLst>
          </p:cNvPr>
          <p:cNvSpPr txBox="1"/>
          <p:nvPr/>
        </p:nvSpPr>
        <p:spPr>
          <a:xfrm>
            <a:off x="7299463" y="440527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6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71FD0-A4AA-B041-9C8E-7EAA0D66C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50457" y="3885734"/>
            <a:ext cx="542365" cy="6056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8F5691-66B4-8343-826B-19DF43D95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716776" y="4507517"/>
            <a:ext cx="542365" cy="6056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C2C944-AAF6-8244-9220-6A5D861A554C}"/>
              </a:ext>
            </a:extLst>
          </p:cNvPr>
          <p:cNvSpPr txBox="1"/>
          <p:nvPr/>
        </p:nvSpPr>
        <p:spPr>
          <a:xfrm>
            <a:off x="6302079" y="441905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7</a:t>
            </a:r>
            <a:endParaRPr lang="en-US" sz="40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D3D5AA-39A9-D045-BBF3-A76E30351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773135" y="4478766"/>
            <a:ext cx="542365" cy="6056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12386B-C0C4-CB44-B302-D8B9593A434C}"/>
              </a:ext>
            </a:extLst>
          </p:cNvPr>
          <p:cNvSpPr txBox="1"/>
          <p:nvPr/>
        </p:nvSpPr>
        <p:spPr>
          <a:xfrm>
            <a:off x="5288461" y="440527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8</a:t>
            </a:r>
            <a:endParaRPr lang="en-US" sz="4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59B5989-ADBE-AE48-8423-EF0BA57CF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239773" y="3818411"/>
            <a:ext cx="542365" cy="605641"/>
          </a:xfrm>
          <a:prstGeom prst="rect">
            <a:avLst/>
          </a:prstGeom>
        </p:spPr>
      </p:pic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D02F870A-D31C-914A-99DE-42BDD4671B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5530" y="1017839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Given the head pointer (assuming with dummy head node)</a:t>
            </a:r>
          </a:p>
          <a:p>
            <a:r>
              <a:rPr lang="en-US" dirty="0"/>
              <a:t>Find whether the list has a loop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2982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 descr="1.pic.jpg">
            <a:extLst>
              <a:ext uri="{FF2B5EF4-FFF2-40B4-BE49-F238E27FC236}">
                <a16:creationId xmlns:a16="http://schemas.microsoft.com/office/drawing/2014/main" id="{249486C6-AF97-2549-9EF2-16A9FEE21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235" y="5062711"/>
            <a:ext cx="1743635" cy="17436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78A31D-A989-8D43-AA28-97E073602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99" y="665735"/>
            <a:ext cx="5638116" cy="4053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092433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8204</TotalTime>
  <Words>2903</Words>
  <Application>Microsoft Macintosh PowerPoint</Application>
  <PresentationFormat>On-screen Show (4:3)</PresentationFormat>
  <Paragraphs>1053</Paragraphs>
  <Slides>90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90</vt:i4>
      </vt:variant>
    </vt:vector>
  </HeadingPairs>
  <TitlesOfParts>
    <vt:vector size="99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Custom Design</vt:lpstr>
      <vt:lpstr>1_Custom Design</vt:lpstr>
      <vt:lpstr>CSS342 Data Structures, Algorithms, and Discrete Mathematics (I)</vt:lpstr>
      <vt:lpstr>Goals by the end of this week (10/22, 10/24)</vt:lpstr>
      <vt:lpstr>Linked List in-class lab 1</vt:lpstr>
      <vt:lpstr>Linked List in-class lab 1</vt:lpstr>
      <vt:lpstr>Linked List in-class lab 1</vt:lpstr>
      <vt:lpstr>Linked List in-class lab 1</vt:lpstr>
      <vt:lpstr>Linked List in-class lab 2</vt:lpstr>
      <vt:lpstr>Linked List in-class lab 2</vt:lpstr>
      <vt:lpstr>Linked List in-class lab 2</vt:lpstr>
      <vt:lpstr>Linked List in-class lab 2</vt:lpstr>
      <vt:lpstr>ADT: Stack</vt:lpstr>
      <vt:lpstr>ADT Stack</vt:lpstr>
      <vt:lpstr>ADT Stack Exercise</vt:lpstr>
      <vt:lpstr>ADT Stack Exercise</vt:lpstr>
      <vt:lpstr>ADT Stack Exercise</vt:lpstr>
      <vt:lpstr>ADT Stack Exercise</vt:lpstr>
      <vt:lpstr>ADT Stack Exercise</vt:lpstr>
      <vt:lpstr>ADT Stack Exercise</vt:lpstr>
      <vt:lpstr>ADT Stack Exercise</vt:lpstr>
      <vt:lpstr>ADT Stack Exercise</vt:lpstr>
      <vt:lpstr>ADT Stack Exercise</vt:lpstr>
      <vt:lpstr>ADT Stack</vt:lpstr>
      <vt:lpstr>ADT Stack</vt:lpstr>
      <vt:lpstr>ADT Stack</vt:lpstr>
      <vt:lpstr>ADT Stack</vt:lpstr>
      <vt:lpstr>ADT Stack</vt:lpstr>
      <vt:lpstr>ADT: Queue</vt:lpstr>
      <vt:lpstr>ADT Queue</vt:lpstr>
      <vt:lpstr>Queue example:  Kubernetes Scheduler</vt:lpstr>
      <vt:lpstr>Queue Example: In the Linux Network Stack</vt:lpstr>
      <vt:lpstr>Queue example: CPU Job Scheduling</vt:lpstr>
      <vt:lpstr>Another Queue example</vt:lpstr>
      <vt:lpstr>Another (Priority) Queue Example (also in K8s)</vt:lpstr>
      <vt:lpstr>ADT Queue</vt:lpstr>
      <vt:lpstr>ADT Queue</vt:lpstr>
      <vt:lpstr>ADT Queue</vt:lpstr>
      <vt:lpstr>ADT Queue</vt:lpstr>
      <vt:lpstr>ADT Queue</vt:lpstr>
      <vt:lpstr>ADT Queue</vt:lpstr>
      <vt:lpstr>ADT Queue</vt:lpstr>
      <vt:lpstr>ADT Queue</vt:lpstr>
      <vt:lpstr>ADT Queue</vt:lpstr>
      <vt:lpstr>ADT Queue</vt:lpstr>
      <vt:lpstr>ADT Queue</vt:lpstr>
      <vt:lpstr>ADT Queue</vt:lpstr>
      <vt:lpstr>Recursion</vt:lpstr>
      <vt:lpstr>Recursion</vt:lpstr>
      <vt:lpstr>Dream in Recursion</vt:lpstr>
      <vt:lpstr>Recursion (and backtracking)</vt:lpstr>
      <vt:lpstr>Function Call Stack </vt:lpstr>
      <vt:lpstr>Function Call Stack </vt:lpstr>
      <vt:lpstr>Function Call Stack 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A similar question</vt:lpstr>
      <vt:lpstr>A similar question</vt:lpstr>
      <vt:lpstr>A similar question</vt:lpstr>
      <vt:lpstr>A similar question</vt:lpstr>
      <vt:lpstr>A similar question</vt:lpstr>
      <vt:lpstr>A similar question</vt:lpstr>
      <vt:lpstr>A similar question</vt:lpstr>
      <vt:lpstr>Recursion vs Stack</vt:lpstr>
      <vt:lpstr>Recursion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541</cp:revision>
  <cp:lastPrinted>2016-02-10T20:19:12Z</cp:lastPrinted>
  <dcterms:created xsi:type="dcterms:W3CDTF">2014-10-14T00:51:43Z</dcterms:created>
  <dcterms:modified xsi:type="dcterms:W3CDTF">2019-10-25T02:32:11Z</dcterms:modified>
</cp:coreProperties>
</file>